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4"/>
  </p:notesMasterIdLst>
  <p:sldIdLst>
    <p:sldId id="331" r:id="rId2"/>
    <p:sldId id="332" r:id="rId3"/>
    <p:sldId id="261" r:id="rId4"/>
    <p:sldId id="314" r:id="rId5"/>
    <p:sldId id="279" r:id="rId6"/>
    <p:sldId id="290" r:id="rId7"/>
    <p:sldId id="291" r:id="rId8"/>
    <p:sldId id="321" r:id="rId9"/>
    <p:sldId id="319" r:id="rId10"/>
    <p:sldId id="327" r:id="rId11"/>
    <p:sldId id="295" r:id="rId12"/>
    <p:sldId id="296" r:id="rId13"/>
    <p:sldId id="280" r:id="rId14"/>
    <p:sldId id="292" r:id="rId15"/>
    <p:sldId id="323" r:id="rId16"/>
    <p:sldId id="324" r:id="rId17"/>
    <p:sldId id="326" r:id="rId18"/>
    <p:sldId id="338" r:id="rId19"/>
    <p:sldId id="339" r:id="rId20"/>
    <p:sldId id="307" r:id="rId21"/>
    <p:sldId id="340" r:id="rId22"/>
    <p:sldId id="306" r:id="rId23"/>
    <p:sldId id="328" r:id="rId24"/>
    <p:sldId id="302" r:id="rId25"/>
    <p:sldId id="334" r:id="rId26"/>
    <p:sldId id="311" r:id="rId27"/>
    <p:sldId id="337" r:id="rId28"/>
    <p:sldId id="268" r:id="rId29"/>
    <p:sldId id="270" r:id="rId30"/>
    <p:sldId id="269" r:id="rId31"/>
    <p:sldId id="304" r:id="rId32"/>
    <p:sldId id="335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559"/>
    <a:srgbClr val="820000"/>
    <a:srgbClr val="192D4B"/>
    <a:srgbClr val="4770AE"/>
    <a:srgbClr val="8EAAD2"/>
    <a:srgbClr val="7999C9"/>
    <a:srgbClr val="6489C0"/>
    <a:srgbClr val="283E6C"/>
    <a:srgbClr val="384B75"/>
    <a:srgbClr val="44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722" autoAdjust="0"/>
  </p:normalViewPr>
  <p:slideViewPr>
    <p:cSldViewPr snapToGrid="0">
      <p:cViewPr>
        <p:scale>
          <a:sx n="82" d="100"/>
          <a:sy n="82" d="100"/>
        </p:scale>
        <p:origin x="78" y="3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43BC58C8-0CFF-42F2-BE81-E6BF95EFB796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017001ED-06C3-4C63-B9B1-DAADF94D7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8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Plane ride story to FL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01ED-06C3-4C63-B9B1-DAADF94D744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0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Such qualities can be detected by communication with the candidate and building a professional relationship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01ED-06C3-4C63-B9B1-DAADF94D744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Instead of collecting dozens of resumes and handing them over, it is the Recruiter’s job to be sure that each of those resumes represents a qualified potential candidate and be able to back up this belief with cited examples from conversations with the candidate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001ED-06C3-4C63-B9B1-DAADF94D744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5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9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8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2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3EA-3A1F-4DE7-98AA-FC437AE338F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D678-D39D-4241-BF5E-2526E238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AF843EA-3A1F-4DE7-98AA-FC437AE338FE}" type="datetimeFigureOut">
              <a:rPr lang="en-US" smtClean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9FFD678-D39D-4241-BF5E-2526E238B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7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/>
          <p:cNvSpPr/>
          <p:nvPr/>
        </p:nvSpPr>
        <p:spPr>
          <a:xfrm flipH="1">
            <a:off x="-9237" y="3123390"/>
            <a:ext cx="2409611" cy="3680679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  <a:gd name="connsiteX0" fmla="*/ 166255 w 1773382"/>
              <a:gd name="connsiteY0" fmla="*/ 1734118 h 1734118"/>
              <a:gd name="connsiteX1" fmla="*/ 0 w 1773382"/>
              <a:gd name="connsiteY1" fmla="*/ 0 h 1734118"/>
              <a:gd name="connsiteX2" fmla="*/ 1773382 w 1773382"/>
              <a:gd name="connsiteY2" fmla="*/ 1535777 h 1734118"/>
              <a:gd name="connsiteX3" fmla="*/ 166255 w 1773382"/>
              <a:gd name="connsiteY3" fmla="*/ 1734118 h 1734118"/>
              <a:gd name="connsiteX0" fmla="*/ 166255 w 1958110"/>
              <a:gd name="connsiteY0" fmla="*/ 1734118 h 3251434"/>
              <a:gd name="connsiteX1" fmla="*/ 0 w 1958110"/>
              <a:gd name="connsiteY1" fmla="*/ 0 h 3251434"/>
              <a:gd name="connsiteX2" fmla="*/ 1958110 w 1958110"/>
              <a:gd name="connsiteY2" fmla="*/ 3251434 h 3251434"/>
              <a:gd name="connsiteX3" fmla="*/ 166255 w 1958110"/>
              <a:gd name="connsiteY3" fmla="*/ 1734118 h 3251434"/>
              <a:gd name="connsiteX0" fmla="*/ 0 w 1791855"/>
              <a:gd name="connsiteY0" fmla="*/ 2158420 h 3675736"/>
              <a:gd name="connsiteX1" fmla="*/ 1773382 w 1791855"/>
              <a:gd name="connsiteY1" fmla="*/ 0 h 3675736"/>
              <a:gd name="connsiteX2" fmla="*/ 1791855 w 1791855"/>
              <a:gd name="connsiteY2" fmla="*/ 3675736 h 3675736"/>
              <a:gd name="connsiteX3" fmla="*/ 0 w 1791855"/>
              <a:gd name="connsiteY3" fmla="*/ 2158420 h 367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855" h="3675736">
                <a:moveTo>
                  <a:pt x="0" y="2158420"/>
                </a:moveTo>
                <a:lnTo>
                  <a:pt x="1773382" y="0"/>
                </a:lnTo>
                <a:cubicBezTo>
                  <a:pt x="1779540" y="1225245"/>
                  <a:pt x="1785697" y="2450491"/>
                  <a:pt x="1791855" y="3675736"/>
                </a:cubicBezTo>
                <a:lnTo>
                  <a:pt x="0" y="2158420"/>
                </a:lnTo>
                <a:close/>
              </a:path>
            </a:pathLst>
          </a:cu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800436" cy="6876472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436" h="6867236">
                <a:moveTo>
                  <a:pt x="0" y="13"/>
                </a:moveTo>
                <a:lnTo>
                  <a:pt x="5800436" y="0"/>
                </a:lnTo>
                <a:lnTo>
                  <a:pt x="3519054" y="6858000"/>
                </a:lnTo>
                <a:lnTo>
                  <a:pt x="9236" y="6867236"/>
                </a:lnTo>
                <a:cubicBezTo>
                  <a:pt x="6157" y="4581236"/>
                  <a:pt x="3079" y="2286013"/>
                  <a:pt x="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0" y="236056"/>
            <a:ext cx="12506960" cy="28873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7000" b="1" spc="4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We’ve created a Monster!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000" b="1" spc="4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5 Keys </a:t>
            </a:r>
            <a:r>
              <a:rPr lang="en-US" sz="5000" spc="4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to </a:t>
            </a:r>
            <a:r>
              <a:rPr lang="en-US" sz="50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Repairing the </a:t>
            </a:r>
            <a:br>
              <a:rPr lang="en-US" sz="50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</a:br>
            <a:r>
              <a:rPr lang="en-US" sz="50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Recruiter &amp; Hiring Manager Relationship</a:t>
            </a:r>
            <a:endParaRPr lang="en-US" sz="5000" spc="400" dirty="0">
              <a:solidFill>
                <a:schemeClr val="bg1"/>
              </a:solidFill>
              <a:latin typeface="Arial Narrow" panose="020B0606020202030204" pitchFamily="34" charset="0"/>
              <a:cs typeface="Microsoft Sans Serif"/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9901381" y="5334001"/>
            <a:ext cx="2281382" cy="1537842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382" h="1535777">
                <a:moveTo>
                  <a:pt x="0" y="1531191"/>
                </a:moveTo>
                <a:lnTo>
                  <a:pt x="508000" y="0"/>
                </a:lnTo>
                <a:lnTo>
                  <a:pt x="2281382" y="1535777"/>
                </a:lnTo>
                <a:lnTo>
                  <a:pt x="0" y="1531191"/>
                </a:lnTo>
                <a:close/>
              </a:path>
            </a:pathLst>
          </a:cu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2558" y="4091706"/>
            <a:ext cx="13515198" cy="1311563"/>
          </a:xfrm>
          <a:custGeom>
            <a:avLst/>
            <a:gdLst>
              <a:gd name="connsiteX0" fmla="*/ 0 w 6636436"/>
              <a:gd name="connsiteY0" fmla="*/ 0 h 1311563"/>
              <a:gd name="connsiteX1" fmla="*/ 6636436 w 6636436"/>
              <a:gd name="connsiteY1" fmla="*/ 0 h 1311563"/>
              <a:gd name="connsiteX2" fmla="*/ 6636436 w 6636436"/>
              <a:gd name="connsiteY2" fmla="*/ 1311563 h 1311563"/>
              <a:gd name="connsiteX3" fmla="*/ 0 w 6636436"/>
              <a:gd name="connsiteY3" fmla="*/ 1311563 h 1311563"/>
              <a:gd name="connsiteX4" fmla="*/ 0 w 6636436"/>
              <a:gd name="connsiteY4" fmla="*/ 0 h 1311563"/>
              <a:gd name="connsiteX0" fmla="*/ 0 w 6636436"/>
              <a:gd name="connsiteY0" fmla="*/ 0 h 1311563"/>
              <a:gd name="connsiteX1" fmla="*/ 5463418 w 6636436"/>
              <a:gd name="connsiteY1" fmla="*/ 9236 h 1311563"/>
              <a:gd name="connsiteX2" fmla="*/ 6636436 w 6636436"/>
              <a:gd name="connsiteY2" fmla="*/ 1311563 h 1311563"/>
              <a:gd name="connsiteX3" fmla="*/ 0 w 6636436"/>
              <a:gd name="connsiteY3" fmla="*/ 1311563 h 1311563"/>
              <a:gd name="connsiteX4" fmla="*/ 0 w 6636436"/>
              <a:gd name="connsiteY4" fmla="*/ 0 h 13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36" h="1311563">
                <a:moveTo>
                  <a:pt x="0" y="0"/>
                </a:moveTo>
                <a:lnTo>
                  <a:pt x="5463418" y="9236"/>
                </a:lnTo>
                <a:lnTo>
                  <a:pt x="6636436" y="1311563"/>
                </a:lnTo>
                <a:lnTo>
                  <a:pt x="0" y="1311563"/>
                </a:lnTo>
                <a:lnTo>
                  <a:pt x="0" y="0"/>
                </a:lnTo>
                <a:close/>
              </a:path>
            </a:pathLst>
          </a:custGeom>
          <a:solidFill>
            <a:srgbClr val="19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70" y="2501307"/>
            <a:ext cx="4572009" cy="4572009"/>
          </a:xfrm>
          <a:prstGeom prst="rect">
            <a:avLst/>
          </a:prstGeom>
        </p:spPr>
      </p:pic>
      <p:sp>
        <p:nvSpPr>
          <p:cNvPr id="15" name="Rectangle 11"/>
          <p:cNvSpPr/>
          <p:nvPr/>
        </p:nvSpPr>
        <p:spPr>
          <a:xfrm>
            <a:off x="10281920" y="0"/>
            <a:ext cx="1910080" cy="6867237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2854036 w 2863272"/>
              <a:gd name="connsiteY0" fmla="*/ 0 h 6867237"/>
              <a:gd name="connsiteX1" fmla="*/ 2863272 w 2863272"/>
              <a:gd name="connsiteY1" fmla="*/ 0 h 6867237"/>
              <a:gd name="connsiteX2" fmla="*/ 2863272 w 2863272"/>
              <a:gd name="connsiteY2" fmla="*/ 6858000 h 6867237"/>
              <a:gd name="connsiteX3" fmla="*/ 0 w 2863272"/>
              <a:gd name="connsiteY3" fmla="*/ 6867237 h 6867237"/>
              <a:gd name="connsiteX4" fmla="*/ 2854036 w 2863272"/>
              <a:gd name="connsiteY4" fmla="*/ 0 h 6867237"/>
              <a:gd name="connsiteX0" fmla="*/ 2346036 w 2355272"/>
              <a:gd name="connsiteY0" fmla="*/ 0 h 6867237"/>
              <a:gd name="connsiteX1" fmla="*/ 2355272 w 2355272"/>
              <a:gd name="connsiteY1" fmla="*/ 0 h 6867237"/>
              <a:gd name="connsiteX2" fmla="*/ 2355272 w 2355272"/>
              <a:gd name="connsiteY2" fmla="*/ 6858000 h 6867237"/>
              <a:gd name="connsiteX3" fmla="*/ 0 w 2355272"/>
              <a:gd name="connsiteY3" fmla="*/ 6867237 h 6867237"/>
              <a:gd name="connsiteX4" fmla="*/ 2346036 w 2355272"/>
              <a:gd name="connsiteY4" fmla="*/ 0 h 6867237"/>
              <a:gd name="connsiteX0" fmla="*/ 1422400 w 1431636"/>
              <a:gd name="connsiteY0" fmla="*/ 0 h 6941128"/>
              <a:gd name="connsiteX1" fmla="*/ 1431636 w 1431636"/>
              <a:gd name="connsiteY1" fmla="*/ 0 h 6941128"/>
              <a:gd name="connsiteX2" fmla="*/ 1431636 w 1431636"/>
              <a:gd name="connsiteY2" fmla="*/ 6858000 h 6941128"/>
              <a:gd name="connsiteX3" fmla="*/ 0 w 1431636"/>
              <a:gd name="connsiteY3" fmla="*/ 6941128 h 6941128"/>
              <a:gd name="connsiteX4" fmla="*/ 1422400 w 1431636"/>
              <a:gd name="connsiteY4" fmla="*/ 0 h 6941128"/>
              <a:gd name="connsiteX0" fmla="*/ 2281382 w 2290618"/>
              <a:gd name="connsiteY0" fmla="*/ 0 h 6867237"/>
              <a:gd name="connsiteX1" fmla="*/ 2290618 w 2290618"/>
              <a:gd name="connsiteY1" fmla="*/ 0 h 6867237"/>
              <a:gd name="connsiteX2" fmla="*/ 2290618 w 2290618"/>
              <a:gd name="connsiteY2" fmla="*/ 6858000 h 6867237"/>
              <a:gd name="connsiteX3" fmla="*/ 0 w 2290618"/>
              <a:gd name="connsiteY3" fmla="*/ 6867237 h 6867237"/>
              <a:gd name="connsiteX4" fmla="*/ 2281382 w 2290618"/>
              <a:gd name="connsiteY4" fmla="*/ 0 h 686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618" h="6867237">
                <a:moveTo>
                  <a:pt x="2281382" y="0"/>
                </a:moveTo>
                <a:lnTo>
                  <a:pt x="2290618" y="0"/>
                </a:lnTo>
                <a:lnTo>
                  <a:pt x="2290618" y="6858000"/>
                </a:lnTo>
                <a:lnTo>
                  <a:pt x="0" y="6867237"/>
                </a:lnTo>
                <a:lnTo>
                  <a:pt x="2281382" y="0"/>
                </a:lnTo>
                <a:close/>
              </a:path>
            </a:pathLst>
          </a:custGeom>
          <a:solidFill>
            <a:srgbClr val="19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9901381" y="5334001"/>
            <a:ext cx="2281382" cy="1537842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382" h="1535777">
                <a:moveTo>
                  <a:pt x="0" y="1531191"/>
                </a:moveTo>
                <a:lnTo>
                  <a:pt x="508000" y="0"/>
                </a:lnTo>
                <a:lnTo>
                  <a:pt x="2281382" y="1535777"/>
                </a:lnTo>
                <a:lnTo>
                  <a:pt x="0" y="1531191"/>
                </a:lnTo>
                <a:close/>
              </a:path>
            </a:pathLst>
          </a:cu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3" name="Rectangle 11"/>
          <p:cNvSpPr/>
          <p:nvPr/>
        </p:nvSpPr>
        <p:spPr>
          <a:xfrm flipH="1">
            <a:off x="-34352" y="-54326"/>
            <a:ext cx="2701658" cy="6867237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2854036 w 2863272"/>
              <a:gd name="connsiteY0" fmla="*/ 0 h 6867237"/>
              <a:gd name="connsiteX1" fmla="*/ 2863272 w 2863272"/>
              <a:gd name="connsiteY1" fmla="*/ 0 h 6867237"/>
              <a:gd name="connsiteX2" fmla="*/ 2863272 w 2863272"/>
              <a:gd name="connsiteY2" fmla="*/ 6858000 h 6867237"/>
              <a:gd name="connsiteX3" fmla="*/ 0 w 2863272"/>
              <a:gd name="connsiteY3" fmla="*/ 6867237 h 6867237"/>
              <a:gd name="connsiteX4" fmla="*/ 2854036 w 2863272"/>
              <a:gd name="connsiteY4" fmla="*/ 0 h 6867237"/>
              <a:gd name="connsiteX0" fmla="*/ 2346036 w 2355272"/>
              <a:gd name="connsiteY0" fmla="*/ 0 h 6867237"/>
              <a:gd name="connsiteX1" fmla="*/ 2355272 w 2355272"/>
              <a:gd name="connsiteY1" fmla="*/ 0 h 6867237"/>
              <a:gd name="connsiteX2" fmla="*/ 2355272 w 2355272"/>
              <a:gd name="connsiteY2" fmla="*/ 6858000 h 6867237"/>
              <a:gd name="connsiteX3" fmla="*/ 0 w 2355272"/>
              <a:gd name="connsiteY3" fmla="*/ 6867237 h 6867237"/>
              <a:gd name="connsiteX4" fmla="*/ 2346036 w 2355272"/>
              <a:gd name="connsiteY4" fmla="*/ 0 h 6867237"/>
              <a:gd name="connsiteX0" fmla="*/ 1422400 w 1431636"/>
              <a:gd name="connsiteY0" fmla="*/ 0 h 6941128"/>
              <a:gd name="connsiteX1" fmla="*/ 1431636 w 1431636"/>
              <a:gd name="connsiteY1" fmla="*/ 0 h 6941128"/>
              <a:gd name="connsiteX2" fmla="*/ 1431636 w 1431636"/>
              <a:gd name="connsiteY2" fmla="*/ 6858000 h 6941128"/>
              <a:gd name="connsiteX3" fmla="*/ 0 w 1431636"/>
              <a:gd name="connsiteY3" fmla="*/ 6941128 h 6941128"/>
              <a:gd name="connsiteX4" fmla="*/ 1422400 w 1431636"/>
              <a:gd name="connsiteY4" fmla="*/ 0 h 6941128"/>
              <a:gd name="connsiteX0" fmla="*/ 2281382 w 2290618"/>
              <a:gd name="connsiteY0" fmla="*/ 0 h 6867237"/>
              <a:gd name="connsiteX1" fmla="*/ 2290618 w 2290618"/>
              <a:gd name="connsiteY1" fmla="*/ 0 h 6867237"/>
              <a:gd name="connsiteX2" fmla="*/ 2290618 w 2290618"/>
              <a:gd name="connsiteY2" fmla="*/ 6858000 h 6867237"/>
              <a:gd name="connsiteX3" fmla="*/ 0 w 2290618"/>
              <a:gd name="connsiteY3" fmla="*/ 6867237 h 6867237"/>
              <a:gd name="connsiteX4" fmla="*/ 2281382 w 2290618"/>
              <a:gd name="connsiteY4" fmla="*/ 0 h 686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618" h="6867237">
                <a:moveTo>
                  <a:pt x="2281382" y="0"/>
                </a:moveTo>
                <a:lnTo>
                  <a:pt x="2290618" y="0"/>
                </a:lnTo>
                <a:lnTo>
                  <a:pt x="2290618" y="6858000"/>
                </a:lnTo>
                <a:lnTo>
                  <a:pt x="0" y="6867237"/>
                </a:lnTo>
                <a:lnTo>
                  <a:pt x="2281382" y="0"/>
                </a:lnTo>
                <a:close/>
              </a:path>
            </a:pathLst>
          </a:custGeom>
          <a:solidFill>
            <a:srgbClr val="19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10403465" y="3182322"/>
            <a:ext cx="1791855" cy="3680679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  <a:gd name="connsiteX0" fmla="*/ 166255 w 1773382"/>
              <a:gd name="connsiteY0" fmla="*/ 1734118 h 1734118"/>
              <a:gd name="connsiteX1" fmla="*/ 0 w 1773382"/>
              <a:gd name="connsiteY1" fmla="*/ 0 h 1734118"/>
              <a:gd name="connsiteX2" fmla="*/ 1773382 w 1773382"/>
              <a:gd name="connsiteY2" fmla="*/ 1535777 h 1734118"/>
              <a:gd name="connsiteX3" fmla="*/ 166255 w 1773382"/>
              <a:gd name="connsiteY3" fmla="*/ 1734118 h 1734118"/>
              <a:gd name="connsiteX0" fmla="*/ 166255 w 1958110"/>
              <a:gd name="connsiteY0" fmla="*/ 1734118 h 3251434"/>
              <a:gd name="connsiteX1" fmla="*/ 0 w 1958110"/>
              <a:gd name="connsiteY1" fmla="*/ 0 h 3251434"/>
              <a:gd name="connsiteX2" fmla="*/ 1958110 w 1958110"/>
              <a:gd name="connsiteY2" fmla="*/ 3251434 h 3251434"/>
              <a:gd name="connsiteX3" fmla="*/ 166255 w 1958110"/>
              <a:gd name="connsiteY3" fmla="*/ 1734118 h 3251434"/>
              <a:gd name="connsiteX0" fmla="*/ 0 w 1791855"/>
              <a:gd name="connsiteY0" fmla="*/ 2158420 h 3675736"/>
              <a:gd name="connsiteX1" fmla="*/ 1773382 w 1791855"/>
              <a:gd name="connsiteY1" fmla="*/ 0 h 3675736"/>
              <a:gd name="connsiteX2" fmla="*/ 1791855 w 1791855"/>
              <a:gd name="connsiteY2" fmla="*/ 3675736 h 3675736"/>
              <a:gd name="connsiteX3" fmla="*/ 0 w 1791855"/>
              <a:gd name="connsiteY3" fmla="*/ 2158420 h 367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855" h="3675736">
                <a:moveTo>
                  <a:pt x="0" y="2158420"/>
                </a:moveTo>
                <a:lnTo>
                  <a:pt x="1773382" y="0"/>
                </a:lnTo>
                <a:cubicBezTo>
                  <a:pt x="1779540" y="1225245"/>
                  <a:pt x="1785697" y="2450491"/>
                  <a:pt x="1791855" y="3675736"/>
                </a:cubicBezTo>
                <a:lnTo>
                  <a:pt x="0" y="2158420"/>
                </a:lnTo>
                <a:close/>
              </a:path>
            </a:pathLst>
          </a:cu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4" name="Rectangle 11"/>
          <p:cNvSpPr/>
          <p:nvPr/>
        </p:nvSpPr>
        <p:spPr>
          <a:xfrm flipH="1">
            <a:off x="-182880" y="5140960"/>
            <a:ext cx="2971730" cy="1756499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382" h="1535777">
                <a:moveTo>
                  <a:pt x="0" y="1531191"/>
                </a:moveTo>
                <a:lnTo>
                  <a:pt x="508000" y="0"/>
                </a:lnTo>
                <a:lnTo>
                  <a:pt x="2281382" y="1535777"/>
                </a:lnTo>
                <a:lnTo>
                  <a:pt x="0" y="1531191"/>
                </a:lnTo>
                <a:close/>
              </a:path>
            </a:pathLst>
          </a:cu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213247" y="5887077"/>
            <a:ext cx="2454059" cy="1048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pc="3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Presented By:</a:t>
            </a:r>
          </a:p>
          <a:p>
            <a:r>
              <a:rPr lang="en-US" sz="2933" spc="3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Steve Lowisz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4420976"/>
            <a:ext cx="1500134" cy="1445114"/>
          </a:xfrm>
          <a:prstGeom prst="rect">
            <a:avLst/>
          </a:prstGeom>
          <a:ln w="22225">
            <a:solidFill>
              <a:srgbClr val="192D4B"/>
            </a:solidFill>
          </a:ln>
        </p:spPr>
      </p:pic>
    </p:spTree>
    <p:extLst>
      <p:ext uri="{BB962C8B-B14F-4D97-AF65-F5344CB8AC3E}">
        <p14:creationId xmlns:p14="http://schemas.microsoft.com/office/powerpoint/2010/main" val="154136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9"/>
          <a:stretch/>
        </p:blipFill>
        <p:spPr>
          <a:xfrm>
            <a:off x="0" y="-127322"/>
            <a:ext cx="12248164" cy="6985322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-104173" y="138039"/>
            <a:ext cx="10631054" cy="1613246"/>
          </a:xfrm>
          <a:custGeom>
            <a:avLst/>
            <a:gdLst>
              <a:gd name="connsiteX0" fmla="*/ 0 w 6964218"/>
              <a:gd name="connsiteY0" fmla="*/ 0 h 2082799"/>
              <a:gd name="connsiteX1" fmla="*/ 6964218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3666836 w 10631054"/>
              <a:gd name="connsiteY0" fmla="*/ 0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3666836 w 10631054"/>
              <a:gd name="connsiteY4" fmla="*/ 0 h 2082799"/>
              <a:gd name="connsiteX0" fmla="*/ 0 w 10631054"/>
              <a:gd name="connsiteY0" fmla="*/ 10178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0 w 10631054"/>
              <a:gd name="connsiteY4" fmla="*/ 10178 h 20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1054" h="2082799">
                <a:moveTo>
                  <a:pt x="0" y="10178"/>
                </a:moveTo>
                <a:lnTo>
                  <a:pt x="9402618" y="0"/>
                </a:lnTo>
                <a:lnTo>
                  <a:pt x="10631054" y="2082799"/>
                </a:lnTo>
                <a:lnTo>
                  <a:pt x="0" y="2082799"/>
                </a:lnTo>
                <a:lnTo>
                  <a:pt x="0" y="1017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780" y="235151"/>
            <a:ext cx="9107055" cy="12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7500" dirty="0">
                <a:ln w="22225">
                  <a:noFill/>
                  <a:prstDash val="solid"/>
                </a:ln>
                <a:solidFill>
                  <a:srgbClr val="1D3559"/>
                </a:solidFill>
                <a:latin typeface="Arial Narrow" panose="020B0606020202030204" pitchFamily="34" charset="0"/>
              </a:rPr>
              <a:t>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692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/>
          <p:nvPr/>
        </p:nvSpPr>
        <p:spPr>
          <a:xfrm flipV="1">
            <a:off x="175491" y="0"/>
            <a:ext cx="7813964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3870" h="6858012">
                <a:moveTo>
                  <a:pt x="24511" y="13"/>
                </a:moveTo>
                <a:lnTo>
                  <a:pt x="7643870" y="0"/>
                </a:lnTo>
                <a:lnTo>
                  <a:pt x="5362488" y="6858000"/>
                </a:lnTo>
                <a:lnTo>
                  <a:pt x="219" y="6858012"/>
                </a:lnTo>
                <a:cubicBezTo>
                  <a:pt x="-2860" y="4572012"/>
                  <a:pt x="27590" y="2286013"/>
                  <a:pt x="24511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Rectangle 11"/>
          <p:cNvSpPr/>
          <p:nvPr/>
        </p:nvSpPr>
        <p:spPr>
          <a:xfrm flipV="1">
            <a:off x="-172528" y="0"/>
            <a:ext cx="7986492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3870" h="6858012">
                <a:moveTo>
                  <a:pt x="24511" y="13"/>
                </a:moveTo>
                <a:lnTo>
                  <a:pt x="7643870" y="0"/>
                </a:lnTo>
                <a:lnTo>
                  <a:pt x="5362488" y="6858000"/>
                </a:lnTo>
                <a:lnTo>
                  <a:pt x="219" y="6858012"/>
                </a:lnTo>
                <a:cubicBezTo>
                  <a:pt x="-2860" y="4572012"/>
                  <a:pt x="27590" y="2286013"/>
                  <a:pt x="24511" y="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284" y="235416"/>
            <a:ext cx="5105572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Communicate Effectively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8" t="-5632" r="-10033" b="5632"/>
          <a:stretch/>
        </p:blipFill>
        <p:spPr>
          <a:xfrm>
            <a:off x="8113115" y="-131509"/>
            <a:ext cx="4137369" cy="6515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37" y="2213197"/>
            <a:ext cx="8347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“My recruiter doesn’t understand my business”</a:t>
            </a:r>
          </a:p>
          <a:p>
            <a:endParaRPr lang="en-US" sz="3200" dirty="0"/>
          </a:p>
          <a:p>
            <a:r>
              <a:rPr lang="en-US" sz="3200" dirty="0"/>
              <a:t>	“My recruiter doesn’t ask questions” </a:t>
            </a:r>
          </a:p>
          <a:p>
            <a:endParaRPr lang="en-US" sz="3200" dirty="0"/>
          </a:p>
          <a:p>
            <a:r>
              <a:rPr lang="en-US" sz="3200" dirty="0"/>
              <a:t>		“My recruiter never responds”</a:t>
            </a:r>
          </a:p>
          <a:p>
            <a:r>
              <a:rPr lang="en-US" sz="3200" dirty="0"/>
              <a:t>		</a:t>
            </a:r>
          </a:p>
          <a:p>
            <a:r>
              <a:rPr lang="en-US" sz="3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8109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82411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42896" y="1248630"/>
            <a:ext cx="5582111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 sz="2400" b="1" dirty="0">
                <a:latin typeface="Arial Narrow" panose="020B0606020202030204" pitchFamily="34" charset="0"/>
              </a:rPr>
              <a:t>Set Expectations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My manager doesn’t know what they need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 Narrow" panose="020B0606020202030204" pitchFamily="34" charset="0"/>
              </a:rPr>
              <a:t>My manager doesn’t return my calls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My manager prefers email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 Narrow" panose="020B0606020202030204" pitchFamily="34" charset="0"/>
              </a:rPr>
              <a:t>My manager wants to see all of the candidates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3858" y="189896"/>
            <a:ext cx="5171149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algn="r" eaLnBrk="0" hangingPunct="0"/>
            <a:r>
              <a:rPr lang="en-US" sz="3500" b="1" dirty="0">
                <a:latin typeface="Arial Narrow" panose="020B0606020202030204" pitchFamily="34" charset="0"/>
              </a:rPr>
              <a:t>Communicate Effectively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26" y="4037471"/>
            <a:ext cx="5018736" cy="2820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4" y="875726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24945" y="0"/>
            <a:ext cx="6567055" cy="6858000"/>
          </a:xfrm>
          <a:prstGeom prst="rect">
            <a:avLst/>
          </a:pr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01789" y="1021637"/>
            <a:ext cx="5673070" cy="437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8127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Talk in their terms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738596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Increased Revenue</a:t>
            </a:r>
          </a:p>
          <a:p>
            <a:pPr marL="738596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Profitability</a:t>
            </a:r>
          </a:p>
          <a:p>
            <a:pPr marL="738596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Efficiency</a:t>
            </a:r>
          </a:p>
          <a:p>
            <a:pPr marL="738596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Cost of Open Position </a:t>
            </a:r>
          </a:p>
          <a:p>
            <a:pPr marL="738596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Improved Customer Experience</a:t>
            </a:r>
          </a:p>
          <a:p>
            <a:pPr marL="738596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 Narrow" panose="020B0606020202030204" pitchFamily="34" charset="0"/>
            </a:endParaRPr>
          </a:p>
          <a:p>
            <a:pPr defTabSz="948127" eaLnBrk="0" hangingPunct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Communicate Often, good AND bad</a:t>
            </a:r>
          </a:p>
          <a:p>
            <a:pPr marL="746240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Don’t rely on email</a:t>
            </a:r>
          </a:p>
          <a:p>
            <a:pPr marL="746240" lvl="1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Set</a:t>
            </a: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expectation</a:t>
            </a: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s from the beginning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3" y="0"/>
            <a:ext cx="6097941" cy="690617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98837" y="117006"/>
            <a:ext cx="5171149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algn="r"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Communicate Effectively</a:t>
            </a:r>
          </a:p>
        </p:txBody>
      </p:sp>
    </p:spTree>
    <p:extLst>
      <p:ext uri="{BB962C8B-B14F-4D97-AF65-F5344CB8AC3E}">
        <p14:creationId xmlns:p14="http://schemas.microsoft.com/office/powerpoint/2010/main" val="29715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t="15452" r="380" b="-3439"/>
          <a:stretch/>
        </p:blipFill>
        <p:spPr>
          <a:xfrm>
            <a:off x="-95325" y="0"/>
            <a:ext cx="12287325" cy="7459884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-95325" y="4977933"/>
            <a:ext cx="7873512" cy="1601262"/>
          </a:xfrm>
          <a:custGeom>
            <a:avLst/>
            <a:gdLst>
              <a:gd name="connsiteX0" fmla="*/ 0 w 6964218"/>
              <a:gd name="connsiteY0" fmla="*/ 0 h 2082799"/>
              <a:gd name="connsiteX1" fmla="*/ 6964218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3666836 w 10631054"/>
              <a:gd name="connsiteY0" fmla="*/ 0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3666836 w 10631054"/>
              <a:gd name="connsiteY4" fmla="*/ 0 h 2082799"/>
              <a:gd name="connsiteX0" fmla="*/ 0 w 10631054"/>
              <a:gd name="connsiteY0" fmla="*/ 10178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0 w 10631054"/>
              <a:gd name="connsiteY4" fmla="*/ 10178 h 20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1054" h="2082799">
                <a:moveTo>
                  <a:pt x="0" y="10178"/>
                </a:moveTo>
                <a:lnTo>
                  <a:pt x="9402618" y="0"/>
                </a:lnTo>
                <a:lnTo>
                  <a:pt x="10631054" y="2082799"/>
                </a:lnTo>
                <a:lnTo>
                  <a:pt x="0" y="2082799"/>
                </a:lnTo>
                <a:lnTo>
                  <a:pt x="0" y="1017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686" y="5045365"/>
            <a:ext cx="7777018" cy="12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7500" dirty="0">
                <a:ln w="22225">
                  <a:noFill/>
                  <a:prstDash val="solid"/>
                </a:ln>
                <a:solidFill>
                  <a:srgbClr val="1D3559"/>
                </a:solidFill>
                <a:latin typeface="Arial Narrow" panose="020B0606020202030204" pitchFamily="34" charset="0"/>
              </a:rPr>
              <a:t>Applicant Analysis</a:t>
            </a:r>
          </a:p>
        </p:txBody>
      </p:sp>
    </p:spTree>
    <p:extLst>
      <p:ext uri="{BB962C8B-B14F-4D97-AF65-F5344CB8AC3E}">
        <p14:creationId xmlns:p14="http://schemas.microsoft.com/office/powerpoint/2010/main" val="131263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24311" y="0"/>
            <a:ext cx="6967689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11483" y="269865"/>
            <a:ext cx="5030332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Applicant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2443" y="1236686"/>
            <a:ext cx="68395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339" indent="-403339" eaLnBrk="0" hangingPunct="0"/>
            <a: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  <a:cs typeface="Calibri" pitchFamily="34" charset="0"/>
              </a:rPr>
              <a:t>It’s time to put a stop to </a:t>
            </a:r>
            <a:r>
              <a:rPr lang="en-US" sz="2600" b="1" dirty="0">
                <a:solidFill>
                  <a:srgbClr val="FFC000"/>
                </a:solidFill>
                <a:latin typeface="Arial Narrow" panose="020B0606020202030204" pitchFamily="34" charset="0"/>
                <a:cs typeface="Calibri" pitchFamily="34" charset="0"/>
              </a:rPr>
              <a:t>Throw &amp; Stick Recruiting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6950" y="1804249"/>
            <a:ext cx="625748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15" defTabSz="948127" eaLnBrk="0" hangingPunct="0"/>
            <a:endParaRPr lang="en-US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96515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Take a look at these.....let me know your thoughts.</a:t>
            </a:r>
          </a:p>
          <a:p>
            <a:pPr marL="396515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Which ones do you want to talk to?</a:t>
            </a:r>
          </a:p>
          <a:p>
            <a:pPr marL="396515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Are you creating value?</a:t>
            </a:r>
          </a:p>
          <a:p>
            <a:pPr marL="396515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Who is leading the process?</a:t>
            </a:r>
          </a:p>
          <a:p>
            <a:pPr marL="396515" indent="-342900" defTabSz="948127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Quality versus quantity</a:t>
            </a:r>
          </a:p>
          <a:p>
            <a:pPr marL="396515" indent="-342900" defTabSz="948127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Do you know your candidate?</a:t>
            </a:r>
          </a:p>
          <a:p>
            <a:pPr marL="396515" indent="-342900" defTabSz="948127" eaLnBrk="0" hangingPunct="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813318" lvl="1" indent="-302503" defTabSz="948127" ea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3" y="-9977"/>
            <a:ext cx="4791255" cy="686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33748" y="0"/>
            <a:ext cx="6567055" cy="6858000"/>
          </a:xfrm>
          <a:prstGeom prst="rect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11483" y="1071538"/>
            <a:ext cx="917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339" indent="-403339" eaLnBrk="0" hangingPunct="0"/>
            <a:r>
              <a:rPr lang="en-US" sz="2400" b="1" dirty="0">
                <a:solidFill>
                  <a:srgbClr val="FFC000"/>
                </a:solidFill>
                <a:latin typeface="Arial Narrow" panose="020B0606020202030204" pitchFamily="34" charset="0"/>
                <a:cs typeface="Calibri" pitchFamily="34" charset="0"/>
              </a:rPr>
              <a:t>Do you know your candidate?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140" y="1873211"/>
            <a:ext cx="56319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Skills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What they have done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How they did 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Motivations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Points of pain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Points of pleasure</a:t>
            </a:r>
          </a:p>
          <a:p>
            <a:pPr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11483" y="269865"/>
            <a:ext cx="5030332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Applicant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9" y="0"/>
            <a:ext cx="4849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24945" y="0"/>
            <a:ext cx="6567055" cy="6858000"/>
          </a:xfrm>
          <a:prstGeom prst="rect">
            <a:avLst/>
          </a:pr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25192" y="269865"/>
            <a:ext cx="5116623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Candidate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3"/>
          <a:stretch/>
        </p:blipFill>
        <p:spPr>
          <a:xfrm>
            <a:off x="-104173" y="0"/>
            <a:ext cx="5601792" cy="685800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11482" y="1418469"/>
            <a:ext cx="63805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2800" b="1" dirty="0">
                <a:solidFill>
                  <a:srgbClr val="FFC000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Dimensions of Necessary Attributes</a:t>
            </a:r>
          </a:p>
          <a:p>
            <a:pPr marL="277360" indent="-2773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5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Skills/Experience</a:t>
            </a:r>
          </a:p>
          <a:p>
            <a:pPr marL="277360" indent="-2773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5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Attitude</a:t>
            </a:r>
          </a:p>
          <a:p>
            <a:pPr marL="277360" indent="-2773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5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Competency </a:t>
            </a:r>
          </a:p>
          <a:p>
            <a:pPr marL="277360" indent="-2773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5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Culture Fit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84" y="5241592"/>
            <a:ext cx="2459262" cy="14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50" t="329" r="25450" b="-329"/>
          <a:stretch/>
        </p:blipFill>
        <p:spPr>
          <a:xfrm>
            <a:off x="2407535" y="-43087"/>
            <a:ext cx="9807615" cy="6930061"/>
          </a:xfrm>
          <a:prstGeom prst="rect">
            <a:avLst/>
          </a:prstGeom>
        </p:spPr>
      </p:pic>
      <p:sp>
        <p:nvSpPr>
          <p:cNvPr id="10" name="Rectangle 11"/>
          <p:cNvSpPr/>
          <p:nvPr/>
        </p:nvSpPr>
        <p:spPr>
          <a:xfrm flipV="1">
            <a:off x="18243" y="0"/>
            <a:ext cx="7813964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3870" h="6858012">
                <a:moveTo>
                  <a:pt x="24511" y="13"/>
                </a:moveTo>
                <a:lnTo>
                  <a:pt x="7643870" y="0"/>
                </a:lnTo>
                <a:lnTo>
                  <a:pt x="5362488" y="6858000"/>
                </a:lnTo>
                <a:lnTo>
                  <a:pt x="219" y="6858012"/>
                </a:lnTo>
                <a:cubicBezTo>
                  <a:pt x="-2860" y="4572012"/>
                  <a:pt x="27590" y="2286013"/>
                  <a:pt x="24511" y="13"/>
                </a:cubicBezTo>
                <a:close/>
              </a:path>
            </a:pathLst>
          </a:cu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1311" y="1674836"/>
            <a:ext cx="49917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marL="277360" indent="-277360">
              <a:spcAft>
                <a:spcPts val="1165"/>
              </a:spcAft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Skills/Experience – </a:t>
            </a:r>
            <a:r>
              <a:rPr lang="en-US" altLang="ja-JP" sz="20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Does the candidate have the training/education to do the job?</a:t>
            </a:r>
          </a:p>
          <a:p>
            <a:pPr marL="277360" indent="-277360">
              <a:spcAft>
                <a:spcPts val="1165"/>
              </a:spcAft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Attitude – </a:t>
            </a:r>
            <a:r>
              <a:rPr lang="en-US" altLang="ja-JP" sz="20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Has the candidate shown they want to do the job?</a:t>
            </a:r>
          </a:p>
          <a:p>
            <a:pPr marL="277360" indent="-277360">
              <a:spcAft>
                <a:spcPts val="1165"/>
              </a:spcAft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Competency  - </a:t>
            </a:r>
            <a:r>
              <a:rPr lang="en-US" altLang="ja-JP" sz="20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Does the candidate have the ability/behaviors to do the job? (Rudy)</a:t>
            </a:r>
          </a:p>
          <a:p>
            <a:pPr marL="277360" indent="-277360">
              <a:spcAft>
                <a:spcPts val="1165"/>
              </a:spcAft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Culture Fit – </a:t>
            </a:r>
            <a:r>
              <a:rPr lang="en-US" altLang="ja-JP" sz="2000" dirty="0">
                <a:solidFill>
                  <a:schemeClr val="bg1"/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Does the candidate do the job the way the company does or wants to?</a:t>
            </a:r>
          </a:p>
          <a:p>
            <a:pPr>
              <a:spcAft>
                <a:spcPts val="1165"/>
              </a:spcAft>
            </a:pPr>
            <a:endParaRPr lang="en-US" altLang="ja-JP" sz="2000" dirty="0">
              <a:solidFill>
                <a:schemeClr val="bg1"/>
              </a:solidFill>
              <a:latin typeface="Myriad Pro Condensed" charset="0"/>
              <a:ea typeface="Myriad Pro Condensed" charset="0"/>
              <a:cs typeface="Myriad Pro Condensed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5815" y="993728"/>
            <a:ext cx="5251076" cy="31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Myriad Pro Condensed" charset="0"/>
                <a:ea typeface="Myriad Pro Condensed" charset="0"/>
                <a:cs typeface="Myriad Pro Condensed" charset="0"/>
              </a:rPr>
              <a:t>The 4 Dimensions Defined</a:t>
            </a:r>
          </a:p>
        </p:txBody>
      </p:sp>
    </p:spTree>
    <p:extLst>
      <p:ext uri="{BB962C8B-B14F-4D97-AF65-F5344CB8AC3E}">
        <p14:creationId xmlns:p14="http://schemas.microsoft.com/office/powerpoint/2010/main" val="29586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845215" y="0"/>
            <a:ext cx="6346785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54502" y="1117100"/>
            <a:ext cx="54213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600" b="1" dirty="0">
                <a:solidFill>
                  <a:srgbClr val="FFC000"/>
                </a:solidFill>
                <a:latin typeface="Arial Narrow" panose="020B0606020202030204" pitchFamily="34" charset="0"/>
              </a:rPr>
              <a:t>Matching the Candidate to the Intake</a:t>
            </a:r>
          </a:p>
        </p:txBody>
      </p:sp>
      <p:sp>
        <p:nvSpPr>
          <p:cNvPr id="3" name="Rectangle 2"/>
          <p:cNvSpPr/>
          <p:nvPr/>
        </p:nvSpPr>
        <p:spPr>
          <a:xfrm>
            <a:off x="6365842" y="2378985"/>
            <a:ext cx="574463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 Narrow" panose="020B0606020202030204" pitchFamily="34" charset="0"/>
              </a:rPr>
              <a:t>Remember ‘must haves’ and ‘like-to-haves’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 Narrow" panose="020B0606020202030204" pitchFamily="34" charset="0"/>
              </a:rPr>
              <a:t>Focus on properly filling the need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 Narrow" panose="020B0606020202030204" pitchFamily="34" charset="0"/>
              </a:rPr>
              <a:t>Present identified motivators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 Narrow" panose="020B0606020202030204" pitchFamily="34" charset="0"/>
              </a:rPr>
              <a:t>Points of pain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 Narrow" panose="020B0606020202030204" pitchFamily="34" charset="0"/>
              </a:rPr>
              <a:t>Points of pleasure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Arial Narrow" panose="020B0606020202030204" pitchFamily="34" charset="0"/>
              </a:rPr>
              <a:t>Would you hire the candidate?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451040" y="259475"/>
            <a:ext cx="3324819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Present on Target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r="5058"/>
          <a:stretch/>
        </p:blipFill>
        <p:spPr>
          <a:xfrm>
            <a:off x="-405114" y="0"/>
            <a:ext cx="6250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2240" y="-132080"/>
            <a:ext cx="1255776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963" y="126908"/>
            <a:ext cx="4922982" cy="146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4500" b="1" dirty="0">
                <a:solidFill>
                  <a:schemeClr val="bg1"/>
                </a:solidFill>
                <a:latin typeface="Arial Narrow" panose="020B0606020202030204" pitchFamily="34" charset="0"/>
              </a:rPr>
              <a:t>Where is the disconnect…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675248"/>
            <a:ext cx="10982959" cy="6355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080" y="3515360"/>
            <a:ext cx="3200400" cy="2316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55000" y="3515360"/>
            <a:ext cx="3246120" cy="2727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/>
          <a:stretch/>
        </p:blipFill>
        <p:spPr>
          <a:xfrm>
            <a:off x="0" y="-69448"/>
            <a:ext cx="12192000" cy="6927448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>
          <a:xfrm>
            <a:off x="-134620" y="4982638"/>
            <a:ext cx="9718458" cy="1320890"/>
          </a:xfrm>
          <a:custGeom>
            <a:avLst/>
            <a:gdLst>
              <a:gd name="connsiteX0" fmla="*/ 0 w 6964218"/>
              <a:gd name="connsiteY0" fmla="*/ 0 h 2082799"/>
              <a:gd name="connsiteX1" fmla="*/ 6964218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3666836 w 10631054"/>
              <a:gd name="connsiteY0" fmla="*/ 0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3666836 w 10631054"/>
              <a:gd name="connsiteY4" fmla="*/ 0 h 2082799"/>
              <a:gd name="connsiteX0" fmla="*/ 0 w 10631054"/>
              <a:gd name="connsiteY0" fmla="*/ 10178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0 w 10631054"/>
              <a:gd name="connsiteY4" fmla="*/ 10178 h 20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1054" h="2082799">
                <a:moveTo>
                  <a:pt x="0" y="10178"/>
                </a:moveTo>
                <a:lnTo>
                  <a:pt x="9402618" y="0"/>
                </a:lnTo>
                <a:lnTo>
                  <a:pt x="10631054" y="2082799"/>
                </a:lnTo>
                <a:lnTo>
                  <a:pt x="0" y="2082799"/>
                </a:lnTo>
                <a:lnTo>
                  <a:pt x="0" y="1017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989408"/>
            <a:ext cx="5620449" cy="124649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500" dirty="0">
                <a:ln w="10160">
                  <a:noFill/>
                  <a:prstDash val="solid"/>
                </a:ln>
                <a:solidFill>
                  <a:srgbClr val="1D3559"/>
                </a:solidFill>
                <a:latin typeface="Arial Narrow" panose="020B0606020202030204" pitchFamily="34" charset="0"/>
              </a:rPr>
              <a:t>Build Credibility</a:t>
            </a:r>
          </a:p>
        </p:txBody>
      </p:sp>
    </p:spTree>
    <p:extLst>
      <p:ext uri="{BB962C8B-B14F-4D97-AF65-F5344CB8AC3E}">
        <p14:creationId xmlns:p14="http://schemas.microsoft.com/office/powerpoint/2010/main" val="30716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-169" r="5400" b="169"/>
          <a:stretch/>
        </p:blipFill>
        <p:spPr>
          <a:xfrm>
            <a:off x="-135275" y="-27364"/>
            <a:ext cx="5847966" cy="6912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4945" y="0"/>
            <a:ext cx="6567055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62091" y="200039"/>
            <a:ext cx="5683164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Recruiting: Who is the Expert?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00436" y="1220882"/>
            <a:ext cx="6216072" cy="57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eaLnBrk="0" hangingPunct="0"/>
            <a: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Common View of Recruiters</a:t>
            </a:r>
            <a:b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</a:br>
            <a:endParaRPr lang="en-US" sz="2600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Expense Center vs. Profit Center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Administrative/Transactional/Necessary Evil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Little to no sales training or aptitude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Perceived lack of industry/position knowledge 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Not asking questions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Lack of consistent communication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Setting unrealistic expectations/no expectations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Allow the manager to lead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9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24945" y="0"/>
            <a:ext cx="6567055" cy="6858000"/>
          </a:xfrm>
          <a:prstGeom prst="rect">
            <a:avLst/>
          </a:pr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03908" y="248544"/>
            <a:ext cx="3324819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Credibility &amp; Trust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7" t="9265" r="5800"/>
          <a:stretch/>
        </p:blipFill>
        <p:spPr>
          <a:xfrm>
            <a:off x="0" y="-46299"/>
            <a:ext cx="5624945" cy="69342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3908" y="1334909"/>
            <a:ext cx="562864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339" indent="-403339" eaLnBrk="0" hangingPunct="0"/>
            <a:r>
              <a:rPr lang="en-US" sz="2800" b="1" dirty="0">
                <a:solidFill>
                  <a:srgbClr val="FFC000"/>
                </a:solidFill>
                <a:latin typeface="Arial Narrow" panose="020B0606020202030204" pitchFamily="34" charset="0"/>
                <a:cs typeface="Calibri" pitchFamily="34" charset="0"/>
              </a:rPr>
              <a:t>Sales 101</a:t>
            </a:r>
          </a:p>
          <a:p>
            <a:pPr marL="403339" indent="-403339" eaLnBrk="0" hangingPunct="0"/>
            <a:endParaRPr lang="en-US" sz="2400" dirty="0">
              <a:solidFill>
                <a:srgbClr val="FFC000"/>
              </a:solidFill>
              <a:latin typeface="Arial Narrow" panose="020B0606020202030204" pitchFamily="34" charset="0"/>
              <a:cs typeface="Calibri" pitchFamily="34" charset="0"/>
            </a:endParaRPr>
          </a:p>
          <a:p>
            <a:pPr marL="806679" lvl="1" indent="-403339" eaLnBrk="0" hangingPunct="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Build a Relationship </a:t>
            </a:r>
          </a:p>
          <a:p>
            <a:pPr marL="806679" lvl="1" indent="-403339" eaLnBrk="0" hangingPunct="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Qualify/Identify the Need</a:t>
            </a:r>
          </a:p>
          <a:p>
            <a:pPr marL="806679" lvl="1" indent="-403339" eaLnBrk="0" hangingPunct="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Overcome Objections</a:t>
            </a:r>
          </a:p>
          <a:p>
            <a:pPr marL="806679" lvl="1" indent="-403339" eaLnBrk="0" hangingPunct="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Fill the Need/Gain Agreement</a:t>
            </a:r>
          </a:p>
          <a:p>
            <a:pPr marL="806679" lvl="1" indent="-403339" eaLnBrk="0" hangingPunct="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Arial Narrow" panose="020B0606020202030204" pitchFamily="34" charset="0"/>
                <a:cs typeface="Calibri" pitchFamily="34" charset="0"/>
              </a:rPr>
              <a:t>Advance the Process</a:t>
            </a:r>
          </a:p>
        </p:txBody>
      </p:sp>
    </p:spTree>
    <p:extLst>
      <p:ext uri="{BB962C8B-B14F-4D97-AF65-F5344CB8AC3E}">
        <p14:creationId xmlns:p14="http://schemas.microsoft.com/office/powerpoint/2010/main" val="15818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/>
          <a:stretch/>
        </p:blipFill>
        <p:spPr>
          <a:xfrm>
            <a:off x="-92598" y="0"/>
            <a:ext cx="627926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33748" y="0"/>
            <a:ext cx="6567055" cy="6858000"/>
          </a:xfrm>
          <a:prstGeom prst="rect">
            <a:avLst/>
          </a:prstGeom>
          <a:solidFill>
            <a:srgbClr val="19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03908" y="1282311"/>
            <a:ext cx="4336410" cy="6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2" tIns="47482" rIns="94962" bIns="47482">
            <a:spAutoFit/>
          </a:bodyPr>
          <a:lstStyle/>
          <a:p>
            <a:pPr indent="-53860" defTabSz="948127" eaLnBrk="0" hangingPunct="0">
              <a:lnSpc>
                <a:spcPct val="150000"/>
              </a:lnSpc>
            </a:pPr>
            <a: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Become Subject Matter </a:t>
            </a:r>
            <a:r>
              <a:rPr lang="en-US" sz="2600" b="1" dirty="0">
                <a:solidFill>
                  <a:srgbClr val="FFC000"/>
                </a:solidFill>
                <a:latin typeface="Arial Narrow" panose="020B0606020202030204" pitchFamily="34" charset="0"/>
              </a:rPr>
              <a:t>Savvy</a:t>
            </a:r>
            <a:endParaRPr lang="en-US" sz="26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1131" y="2392122"/>
            <a:ext cx="5312718" cy="378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Google it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Google Alerts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Competitive Intelligence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Industry Intelligence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Industry Groups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Linkedin</a:t>
            </a: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 Groups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 Narrow" panose="020B0606020202030204" pitchFamily="34" charset="0"/>
              </a:rPr>
              <a:t>A day in the life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03908" y="248544"/>
            <a:ext cx="3324819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Credibility &amp; Trust</a:t>
            </a:r>
          </a:p>
        </p:txBody>
      </p:sp>
    </p:spTree>
    <p:extLst>
      <p:ext uri="{BB962C8B-B14F-4D97-AF65-F5344CB8AC3E}">
        <p14:creationId xmlns:p14="http://schemas.microsoft.com/office/powerpoint/2010/main" val="21771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33" y="0"/>
            <a:ext cx="6858000" cy="6858000"/>
          </a:xfrm>
          <a:prstGeom prst="rect">
            <a:avLst/>
          </a:prstGeom>
        </p:spPr>
      </p:pic>
      <p:sp>
        <p:nvSpPr>
          <p:cNvPr id="8" name="Rectangle 11"/>
          <p:cNvSpPr/>
          <p:nvPr/>
        </p:nvSpPr>
        <p:spPr>
          <a:xfrm flipV="1">
            <a:off x="175491" y="0"/>
            <a:ext cx="8642354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3870" h="6858012">
                <a:moveTo>
                  <a:pt x="24511" y="13"/>
                </a:moveTo>
                <a:lnTo>
                  <a:pt x="7643870" y="0"/>
                </a:lnTo>
                <a:lnTo>
                  <a:pt x="5362488" y="6858000"/>
                </a:lnTo>
                <a:lnTo>
                  <a:pt x="219" y="6858012"/>
                </a:lnTo>
                <a:cubicBezTo>
                  <a:pt x="-2860" y="4572012"/>
                  <a:pt x="27590" y="2286013"/>
                  <a:pt x="24511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" name="Rectangle 11"/>
          <p:cNvSpPr/>
          <p:nvPr/>
        </p:nvSpPr>
        <p:spPr>
          <a:xfrm flipV="1">
            <a:off x="0" y="0"/>
            <a:ext cx="8381313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  <a:gd name="connsiteX0" fmla="*/ 6718 w 7644147"/>
              <a:gd name="connsiteY0" fmla="*/ 13 h 6858012"/>
              <a:gd name="connsiteX1" fmla="*/ 7644147 w 7644147"/>
              <a:gd name="connsiteY1" fmla="*/ 0 h 6858012"/>
              <a:gd name="connsiteX2" fmla="*/ 5362765 w 7644147"/>
              <a:gd name="connsiteY2" fmla="*/ 6858000 h 6858012"/>
              <a:gd name="connsiteX3" fmla="*/ 496 w 7644147"/>
              <a:gd name="connsiteY3" fmla="*/ 6858012 h 6858012"/>
              <a:gd name="connsiteX4" fmla="*/ 6718 w 7644147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147" h="6858012">
                <a:moveTo>
                  <a:pt x="6718" y="13"/>
                </a:moveTo>
                <a:lnTo>
                  <a:pt x="7644147" y="0"/>
                </a:lnTo>
                <a:lnTo>
                  <a:pt x="5362765" y="6858000"/>
                </a:lnTo>
                <a:lnTo>
                  <a:pt x="496" y="6858012"/>
                </a:lnTo>
                <a:cubicBezTo>
                  <a:pt x="-2583" y="4572012"/>
                  <a:pt x="9797" y="2286013"/>
                  <a:pt x="6718" y="13"/>
                </a:cubicBezTo>
                <a:close/>
              </a:path>
            </a:pathLst>
          </a:cu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6599" y="285490"/>
            <a:ext cx="3324819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Credibility &amp; Trust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599" y="1267936"/>
            <a:ext cx="6274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339" indent="-403339" eaLnBrk="0" hangingPunct="0"/>
            <a:r>
              <a:rPr lang="en-US" sz="2800" b="1" dirty="0">
                <a:solidFill>
                  <a:srgbClr val="FFC000"/>
                </a:solidFill>
                <a:latin typeface="Arial Narrow" panose="020B0606020202030204" pitchFamily="34" charset="0"/>
                <a:cs typeface="Calibri" pitchFamily="34" charset="0"/>
              </a:rPr>
              <a:t>If you’re the expert – lead like one!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490" y="2173438"/>
            <a:ext cx="697663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118" indent="-302503" defTabSz="948127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Set expectations of the process</a:t>
            </a:r>
          </a:p>
          <a:p>
            <a:pPr marL="356118" indent="-302503" defTabSz="948127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Set expectations for communication </a:t>
            </a:r>
          </a:p>
          <a:p>
            <a:pPr marL="356118" indent="-302503" defTabSz="948127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Share high level sourcing/search strategy</a:t>
            </a:r>
          </a:p>
          <a:p>
            <a:pPr marL="356118" indent="-302503" defTabSz="948127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Be realistic </a:t>
            </a:r>
          </a:p>
          <a:p>
            <a:pPr marL="356118" indent="-302503" defTabSz="948127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No expectations lead to assumptions</a:t>
            </a:r>
          </a:p>
          <a:p>
            <a:pPr marL="53615" defTabSz="948127" eaLnBrk="0" hangingPunct="0"/>
            <a:endParaRPr lang="en-US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32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-134620" y="4982638"/>
            <a:ext cx="9718458" cy="1320890"/>
          </a:xfrm>
          <a:custGeom>
            <a:avLst/>
            <a:gdLst>
              <a:gd name="connsiteX0" fmla="*/ 0 w 6964218"/>
              <a:gd name="connsiteY0" fmla="*/ 0 h 2082799"/>
              <a:gd name="connsiteX1" fmla="*/ 6964218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3666836 w 10631054"/>
              <a:gd name="connsiteY0" fmla="*/ 0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3666836 w 10631054"/>
              <a:gd name="connsiteY4" fmla="*/ 0 h 2082799"/>
              <a:gd name="connsiteX0" fmla="*/ 0 w 10631054"/>
              <a:gd name="connsiteY0" fmla="*/ 10178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0 w 10631054"/>
              <a:gd name="connsiteY4" fmla="*/ 10178 h 20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1054" h="2082799">
                <a:moveTo>
                  <a:pt x="0" y="10178"/>
                </a:moveTo>
                <a:lnTo>
                  <a:pt x="9402618" y="0"/>
                </a:lnTo>
                <a:lnTo>
                  <a:pt x="10631054" y="2082799"/>
                </a:lnTo>
                <a:lnTo>
                  <a:pt x="0" y="2082799"/>
                </a:lnTo>
                <a:lnTo>
                  <a:pt x="0" y="1017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8" y="2614963"/>
            <a:ext cx="11972081" cy="5643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55838"/>
            <a:ext cx="12192000" cy="38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0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t="15704" r="1309" b="3118"/>
          <a:stretch/>
        </p:blipFill>
        <p:spPr>
          <a:xfrm>
            <a:off x="-278658" y="-185195"/>
            <a:ext cx="12470657" cy="7592702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-186060" y="337565"/>
            <a:ext cx="8224397" cy="1320890"/>
          </a:xfrm>
          <a:custGeom>
            <a:avLst/>
            <a:gdLst>
              <a:gd name="connsiteX0" fmla="*/ 0 w 6964218"/>
              <a:gd name="connsiteY0" fmla="*/ 0 h 2082799"/>
              <a:gd name="connsiteX1" fmla="*/ 6964218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3666836 w 10631054"/>
              <a:gd name="connsiteY0" fmla="*/ 0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3666836 w 10631054"/>
              <a:gd name="connsiteY4" fmla="*/ 0 h 2082799"/>
              <a:gd name="connsiteX0" fmla="*/ 0 w 10631054"/>
              <a:gd name="connsiteY0" fmla="*/ 10178 h 2082799"/>
              <a:gd name="connsiteX1" fmla="*/ 9402618 w 10631054"/>
              <a:gd name="connsiteY1" fmla="*/ 0 h 2082799"/>
              <a:gd name="connsiteX2" fmla="*/ 10631054 w 10631054"/>
              <a:gd name="connsiteY2" fmla="*/ 2082799 h 2082799"/>
              <a:gd name="connsiteX3" fmla="*/ 0 w 10631054"/>
              <a:gd name="connsiteY3" fmla="*/ 2082799 h 2082799"/>
              <a:gd name="connsiteX4" fmla="*/ 0 w 10631054"/>
              <a:gd name="connsiteY4" fmla="*/ 10178 h 20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1054" h="2082799">
                <a:moveTo>
                  <a:pt x="0" y="10178"/>
                </a:moveTo>
                <a:lnTo>
                  <a:pt x="9402618" y="0"/>
                </a:lnTo>
                <a:lnTo>
                  <a:pt x="10631054" y="2082799"/>
                </a:lnTo>
                <a:lnTo>
                  <a:pt x="0" y="2082799"/>
                </a:lnTo>
                <a:lnTo>
                  <a:pt x="0" y="1017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247" y="374762"/>
            <a:ext cx="72597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7500" spc="50" dirty="0">
                <a:ln w="9525" cmpd="sng">
                  <a:noFill/>
                  <a:prstDash val="solid"/>
                </a:ln>
                <a:solidFill>
                  <a:srgbClr val="1D3559"/>
                </a:solidFill>
                <a:effectLst/>
                <a:latin typeface="Arial Narrow" panose="020B0606020202030204" pitchFamily="34" charset="0"/>
              </a:rPr>
              <a:t>Metrics Utilization</a:t>
            </a:r>
          </a:p>
        </p:txBody>
      </p:sp>
    </p:spTree>
    <p:extLst>
      <p:ext uri="{BB962C8B-B14F-4D97-AF65-F5344CB8AC3E}">
        <p14:creationId xmlns:p14="http://schemas.microsoft.com/office/powerpoint/2010/main" val="84047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7" r="11667"/>
          <a:stretch/>
        </p:blipFill>
        <p:spPr>
          <a:xfrm>
            <a:off x="5334000" y="-69448"/>
            <a:ext cx="6923590" cy="6927448"/>
          </a:xfrm>
          <a:prstGeom prst="rect">
            <a:avLst/>
          </a:prstGeom>
        </p:spPr>
      </p:pic>
      <p:sp>
        <p:nvSpPr>
          <p:cNvPr id="9" name="Rectangle 11"/>
          <p:cNvSpPr/>
          <p:nvPr/>
        </p:nvSpPr>
        <p:spPr>
          <a:xfrm flipV="1">
            <a:off x="-64652" y="0"/>
            <a:ext cx="7813964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3870" h="6858012">
                <a:moveTo>
                  <a:pt x="24511" y="13"/>
                </a:moveTo>
                <a:lnTo>
                  <a:pt x="7643870" y="0"/>
                </a:lnTo>
                <a:lnTo>
                  <a:pt x="5362488" y="6858000"/>
                </a:lnTo>
                <a:lnTo>
                  <a:pt x="219" y="6858012"/>
                </a:lnTo>
                <a:cubicBezTo>
                  <a:pt x="-2860" y="4572012"/>
                  <a:pt x="27590" y="2286013"/>
                  <a:pt x="24511" y="13"/>
                </a:cubicBezTo>
                <a:close/>
              </a:path>
            </a:pathLst>
          </a:cu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8951" y="2862967"/>
            <a:ext cx="5988878" cy="285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“Recruiting metrics are standards of measurement utilized by HR professionals and recruiters in order to gather, assess, and present information and analyses within the hiring process.”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366" y="640907"/>
            <a:ext cx="5445688" cy="131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recruiting metrics?</a:t>
            </a:r>
          </a:p>
        </p:txBody>
      </p:sp>
    </p:spTree>
    <p:extLst>
      <p:ext uri="{BB962C8B-B14F-4D97-AF65-F5344CB8AC3E}">
        <p14:creationId xmlns:p14="http://schemas.microsoft.com/office/powerpoint/2010/main" val="1781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0" y="0"/>
            <a:ext cx="6851881" cy="6851881"/>
          </a:xfrm>
          <a:prstGeom prst="rect">
            <a:avLst/>
          </a:prstGeom>
        </p:spPr>
      </p:pic>
      <p:sp>
        <p:nvSpPr>
          <p:cNvPr id="10" name="Rectangle 11"/>
          <p:cNvSpPr/>
          <p:nvPr/>
        </p:nvSpPr>
        <p:spPr>
          <a:xfrm flipV="1">
            <a:off x="-283" y="0"/>
            <a:ext cx="5512582" cy="6858000"/>
          </a:xfrm>
          <a:prstGeom prst="rect">
            <a:avLst/>
          </a:pr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491" y="235997"/>
            <a:ext cx="4466815" cy="69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Steve’s Definition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491" y="1598512"/>
            <a:ext cx="4984754" cy="38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A Quantifiable Measurement that can be compared to established benchmarks </a:t>
            </a:r>
          </a:p>
          <a:p>
            <a:pPr>
              <a:spcBef>
                <a:spcPct val="2000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AND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</a:rPr>
              <a:t>encourages behaviors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</a:rPr>
              <a:t>focused on candidate quality, client experience and return on investment (ROI).</a:t>
            </a:r>
          </a:p>
        </p:txBody>
      </p:sp>
    </p:spTree>
    <p:extLst>
      <p:ext uri="{BB962C8B-B14F-4D97-AF65-F5344CB8AC3E}">
        <p14:creationId xmlns:p14="http://schemas.microsoft.com/office/powerpoint/2010/main" val="32541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dn2.hubspot.net/hub/153125/file-836316394-jpg/bspgrphy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21990"/>
          <a:stretch/>
        </p:blipFill>
        <p:spPr bwMode="auto">
          <a:xfrm>
            <a:off x="5672900" y="0"/>
            <a:ext cx="6556045" cy="68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0"/>
            <a:ext cx="5672900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55227" y="2936621"/>
            <a:ext cx="440372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  <a:cs typeface="Arial" pitchFamily="34" charset="0"/>
              </a:rPr>
              <a:t>Traditional Metrics</a:t>
            </a:r>
            <a:endParaRPr lang="en-US" dirty="0">
              <a:solidFill>
                <a:srgbClr val="FFC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853" y="3560987"/>
            <a:ext cx="5477785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Time to Fill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Cost Per Hire</a:t>
            </a:r>
            <a:endParaRPr lang="en-US" sz="28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508" y="313892"/>
            <a:ext cx="4234058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Use the Right Metrics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508" y="1120972"/>
            <a:ext cx="537325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Recruiter of the Past: </a:t>
            </a:r>
            <a:b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More HR and a lot more Transactional</a:t>
            </a:r>
          </a:p>
        </p:txBody>
      </p:sp>
    </p:spTree>
    <p:extLst>
      <p:ext uri="{BB962C8B-B14F-4D97-AF65-F5344CB8AC3E}">
        <p14:creationId xmlns:p14="http://schemas.microsoft.com/office/powerpoint/2010/main" val="35669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73041" y="0"/>
            <a:ext cx="6918960" cy="6858000"/>
          </a:xfrm>
          <a:prstGeom prst="rect">
            <a:avLst/>
          </a:pr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5881" y="1348306"/>
            <a:ext cx="5516044" cy="468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eaLnBrk="0" hangingPunct="0"/>
            <a: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Common View of Hiring Managers</a:t>
            </a:r>
            <a:b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</a:br>
            <a:endParaRPr lang="en-US" sz="2600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Feel they are experts in recruiting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Uncertain of what they are looking for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Make hiring decisions based on factors </a:t>
            </a:r>
            <a:b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inconsequential to the job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Fail to convey core necessities of position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Separate themselves from hiring process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Decisions often made on resume only</a:t>
            </a:r>
          </a:p>
          <a:p>
            <a:pPr lvl="1" algn="ctr" eaLnBrk="0" hangingPunct="0"/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74" y="0"/>
            <a:ext cx="6274264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61531" y="200039"/>
            <a:ext cx="5683164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Recruiting: Who is the Expert?</a:t>
            </a:r>
          </a:p>
        </p:txBody>
      </p:sp>
    </p:spTree>
    <p:extLst>
      <p:ext uri="{BB962C8B-B14F-4D97-AF65-F5344CB8AC3E}">
        <p14:creationId xmlns:p14="http://schemas.microsoft.com/office/powerpoint/2010/main" val="29084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3" name="Picture 541" descr="http://pas-wordpress-media.s3.amazonaws.com/wp-content/uploads/2013/10/Woman-Analyzing-Metrics-on-Tablet-1024x6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r="29379"/>
          <a:stretch/>
        </p:blipFill>
        <p:spPr bwMode="auto">
          <a:xfrm>
            <a:off x="5357091" y="-9890"/>
            <a:ext cx="6834909" cy="68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flipV="1">
            <a:off x="175491" y="0"/>
            <a:ext cx="7813964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3870" h="6858012">
                <a:moveTo>
                  <a:pt x="24511" y="13"/>
                </a:moveTo>
                <a:lnTo>
                  <a:pt x="7643870" y="0"/>
                </a:lnTo>
                <a:lnTo>
                  <a:pt x="5362488" y="6858000"/>
                </a:lnTo>
                <a:lnTo>
                  <a:pt x="219" y="6858012"/>
                </a:lnTo>
                <a:cubicBezTo>
                  <a:pt x="-2860" y="4572012"/>
                  <a:pt x="27590" y="2286013"/>
                  <a:pt x="24511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Rectangle 11"/>
          <p:cNvSpPr/>
          <p:nvPr/>
        </p:nvSpPr>
        <p:spPr>
          <a:xfrm flipV="1">
            <a:off x="-284" y="0"/>
            <a:ext cx="7814247" cy="6858000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  <a:gd name="connsiteX0" fmla="*/ 0 w 7619359"/>
              <a:gd name="connsiteY0" fmla="*/ 13 h 6867236"/>
              <a:gd name="connsiteX1" fmla="*/ 7619359 w 7619359"/>
              <a:gd name="connsiteY1" fmla="*/ 0 h 6867236"/>
              <a:gd name="connsiteX2" fmla="*/ 5337977 w 7619359"/>
              <a:gd name="connsiteY2" fmla="*/ 6858000 h 6867236"/>
              <a:gd name="connsiteX3" fmla="*/ 1828159 w 7619359"/>
              <a:gd name="connsiteY3" fmla="*/ 6867236 h 6867236"/>
              <a:gd name="connsiteX4" fmla="*/ 0 w 7619359"/>
              <a:gd name="connsiteY4" fmla="*/ 13 h 6867236"/>
              <a:gd name="connsiteX0" fmla="*/ 24511 w 7643870"/>
              <a:gd name="connsiteY0" fmla="*/ 13 h 6858012"/>
              <a:gd name="connsiteX1" fmla="*/ 7643870 w 7643870"/>
              <a:gd name="connsiteY1" fmla="*/ 0 h 6858012"/>
              <a:gd name="connsiteX2" fmla="*/ 5362488 w 7643870"/>
              <a:gd name="connsiteY2" fmla="*/ 6858000 h 6858012"/>
              <a:gd name="connsiteX3" fmla="*/ 219 w 7643870"/>
              <a:gd name="connsiteY3" fmla="*/ 6858012 h 6858012"/>
              <a:gd name="connsiteX4" fmla="*/ 24511 w 7643870"/>
              <a:gd name="connsiteY4" fmla="*/ 13 h 6858012"/>
              <a:gd name="connsiteX0" fmla="*/ 6718 w 7644147"/>
              <a:gd name="connsiteY0" fmla="*/ 13 h 6858012"/>
              <a:gd name="connsiteX1" fmla="*/ 7644147 w 7644147"/>
              <a:gd name="connsiteY1" fmla="*/ 0 h 6858012"/>
              <a:gd name="connsiteX2" fmla="*/ 5362765 w 7644147"/>
              <a:gd name="connsiteY2" fmla="*/ 6858000 h 6858012"/>
              <a:gd name="connsiteX3" fmla="*/ 496 w 7644147"/>
              <a:gd name="connsiteY3" fmla="*/ 6858012 h 6858012"/>
              <a:gd name="connsiteX4" fmla="*/ 6718 w 7644147"/>
              <a:gd name="connsiteY4" fmla="*/ 13 h 68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147" h="6858012">
                <a:moveTo>
                  <a:pt x="6718" y="13"/>
                </a:moveTo>
                <a:lnTo>
                  <a:pt x="7644147" y="0"/>
                </a:lnTo>
                <a:lnTo>
                  <a:pt x="5362765" y="6858000"/>
                </a:lnTo>
                <a:lnTo>
                  <a:pt x="496" y="6858012"/>
                </a:lnTo>
                <a:cubicBezTo>
                  <a:pt x="-2583" y="4572012"/>
                  <a:pt x="9797" y="2286013"/>
                  <a:pt x="6718" y="13"/>
                </a:cubicBezTo>
                <a:close/>
              </a:path>
            </a:pathLst>
          </a:cu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584263"/>
              </p:ext>
            </p:extLst>
          </p:nvPr>
        </p:nvGraphicFramePr>
        <p:xfrm>
          <a:off x="2045291" y="1670215"/>
          <a:ext cx="8285163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7" name="Worksheet" r:id="rId4" imgW="8976410" imgH="4587192" progId="Excel.Sheet.8">
                  <p:embed/>
                </p:oleObj>
              </mc:Choice>
              <mc:Fallback>
                <p:oleObj name="Worksheet" r:id="rId4" imgW="8976410" imgH="458719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291" y="1670215"/>
                        <a:ext cx="8285163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1872" y="650511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700"/>
              </a:spcAft>
            </a:pPr>
            <a:r>
              <a:rPr 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So, what Metrics truly matter?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8742955" y="6118981"/>
            <a:ext cx="2127505" cy="192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"/>
              </a:lnSpc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Aberdeen Group Study</a:t>
            </a:r>
          </a:p>
        </p:txBody>
      </p:sp>
    </p:spTree>
    <p:extLst>
      <p:ext uri="{BB962C8B-B14F-4D97-AF65-F5344CB8AC3E}">
        <p14:creationId xmlns:p14="http://schemas.microsoft.com/office/powerpoint/2010/main" val="1655392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689" y="0"/>
            <a:ext cx="6858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4945" y="0"/>
            <a:ext cx="6567055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33579" y="215185"/>
            <a:ext cx="4234058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Use the Right Metrics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65962" y="2055943"/>
            <a:ext cx="6220248" cy="395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11" tIns="40303" rIns="80611" bIns="4030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algn="r" eaLnBrk="1" hangingPunct="1"/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The Right Structure - Litmus Test</a:t>
            </a:r>
            <a:endParaRPr lang="en-US" altLang="en-US" sz="3000" dirty="0">
              <a:solidFill>
                <a:schemeClr val="bg1"/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1200043" lvl="5" indent="-285750" algn="r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Examination</a:t>
            </a:r>
          </a:p>
          <a:p>
            <a:pPr marL="1200043" lvl="5" indent="-285750" algn="r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Correction</a:t>
            </a:r>
          </a:p>
          <a:p>
            <a:pPr marL="1200043" lvl="5" indent="-285750" algn="r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Transformation</a:t>
            </a:r>
          </a:p>
          <a:p>
            <a:pPr marL="742842" lvl="3" indent="-285750" algn="r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r" eaLnBrk="1" hangingPunct="1"/>
            <a:endParaRPr lang="en-US" alt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/>
          <p:cNvSpPr/>
          <p:nvPr/>
        </p:nvSpPr>
        <p:spPr>
          <a:xfrm flipH="1">
            <a:off x="-9237" y="3123390"/>
            <a:ext cx="2409611" cy="3680679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  <a:gd name="connsiteX0" fmla="*/ 166255 w 1773382"/>
              <a:gd name="connsiteY0" fmla="*/ 1734118 h 1734118"/>
              <a:gd name="connsiteX1" fmla="*/ 0 w 1773382"/>
              <a:gd name="connsiteY1" fmla="*/ 0 h 1734118"/>
              <a:gd name="connsiteX2" fmla="*/ 1773382 w 1773382"/>
              <a:gd name="connsiteY2" fmla="*/ 1535777 h 1734118"/>
              <a:gd name="connsiteX3" fmla="*/ 166255 w 1773382"/>
              <a:gd name="connsiteY3" fmla="*/ 1734118 h 1734118"/>
              <a:gd name="connsiteX0" fmla="*/ 166255 w 1958110"/>
              <a:gd name="connsiteY0" fmla="*/ 1734118 h 3251434"/>
              <a:gd name="connsiteX1" fmla="*/ 0 w 1958110"/>
              <a:gd name="connsiteY1" fmla="*/ 0 h 3251434"/>
              <a:gd name="connsiteX2" fmla="*/ 1958110 w 1958110"/>
              <a:gd name="connsiteY2" fmla="*/ 3251434 h 3251434"/>
              <a:gd name="connsiteX3" fmla="*/ 166255 w 1958110"/>
              <a:gd name="connsiteY3" fmla="*/ 1734118 h 3251434"/>
              <a:gd name="connsiteX0" fmla="*/ 0 w 1791855"/>
              <a:gd name="connsiteY0" fmla="*/ 2158420 h 3675736"/>
              <a:gd name="connsiteX1" fmla="*/ 1773382 w 1791855"/>
              <a:gd name="connsiteY1" fmla="*/ 0 h 3675736"/>
              <a:gd name="connsiteX2" fmla="*/ 1791855 w 1791855"/>
              <a:gd name="connsiteY2" fmla="*/ 3675736 h 3675736"/>
              <a:gd name="connsiteX3" fmla="*/ 0 w 1791855"/>
              <a:gd name="connsiteY3" fmla="*/ 2158420 h 367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855" h="3675736">
                <a:moveTo>
                  <a:pt x="0" y="2158420"/>
                </a:moveTo>
                <a:lnTo>
                  <a:pt x="1773382" y="0"/>
                </a:lnTo>
                <a:cubicBezTo>
                  <a:pt x="1779540" y="1225245"/>
                  <a:pt x="1785697" y="2450491"/>
                  <a:pt x="1791855" y="3675736"/>
                </a:cubicBezTo>
                <a:lnTo>
                  <a:pt x="0" y="2158420"/>
                </a:lnTo>
                <a:close/>
              </a:path>
            </a:pathLst>
          </a:cu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800436" cy="6876472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0 w 5800436"/>
              <a:gd name="connsiteY0" fmla="*/ 13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13 h 68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436" h="6867236">
                <a:moveTo>
                  <a:pt x="0" y="13"/>
                </a:moveTo>
                <a:lnTo>
                  <a:pt x="5800436" y="0"/>
                </a:lnTo>
                <a:lnTo>
                  <a:pt x="3519054" y="6858000"/>
                </a:lnTo>
                <a:lnTo>
                  <a:pt x="9236" y="6867236"/>
                </a:lnTo>
                <a:cubicBezTo>
                  <a:pt x="6157" y="4581236"/>
                  <a:pt x="3079" y="2286013"/>
                  <a:pt x="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0" y="236056"/>
            <a:ext cx="12506960" cy="28873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7000" b="1" spc="4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We’ve created a Monster!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000" b="1" spc="4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5 Keys </a:t>
            </a:r>
            <a:r>
              <a:rPr lang="en-US" sz="5000" spc="4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to </a:t>
            </a:r>
            <a:r>
              <a:rPr lang="en-US" sz="50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Repairing the </a:t>
            </a:r>
            <a:br>
              <a:rPr lang="en-US" sz="50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</a:br>
            <a:r>
              <a:rPr lang="en-US" sz="50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Recruiter &amp; Hiring Manager Relationship</a:t>
            </a:r>
            <a:endParaRPr lang="en-US" sz="5000" spc="400" dirty="0">
              <a:solidFill>
                <a:schemeClr val="bg1"/>
              </a:solidFill>
              <a:latin typeface="Arial Narrow" panose="020B0606020202030204" pitchFamily="34" charset="0"/>
              <a:cs typeface="Microsoft Sans Serif"/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9901381" y="5334001"/>
            <a:ext cx="2281382" cy="1537842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382" h="1535777">
                <a:moveTo>
                  <a:pt x="0" y="1531191"/>
                </a:moveTo>
                <a:lnTo>
                  <a:pt x="508000" y="0"/>
                </a:lnTo>
                <a:lnTo>
                  <a:pt x="2281382" y="1535777"/>
                </a:lnTo>
                <a:lnTo>
                  <a:pt x="0" y="1531191"/>
                </a:lnTo>
                <a:close/>
              </a:path>
            </a:pathLst>
          </a:cu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2558" y="4091706"/>
            <a:ext cx="13515198" cy="1311563"/>
          </a:xfrm>
          <a:custGeom>
            <a:avLst/>
            <a:gdLst>
              <a:gd name="connsiteX0" fmla="*/ 0 w 6636436"/>
              <a:gd name="connsiteY0" fmla="*/ 0 h 1311563"/>
              <a:gd name="connsiteX1" fmla="*/ 6636436 w 6636436"/>
              <a:gd name="connsiteY1" fmla="*/ 0 h 1311563"/>
              <a:gd name="connsiteX2" fmla="*/ 6636436 w 6636436"/>
              <a:gd name="connsiteY2" fmla="*/ 1311563 h 1311563"/>
              <a:gd name="connsiteX3" fmla="*/ 0 w 6636436"/>
              <a:gd name="connsiteY3" fmla="*/ 1311563 h 1311563"/>
              <a:gd name="connsiteX4" fmla="*/ 0 w 6636436"/>
              <a:gd name="connsiteY4" fmla="*/ 0 h 1311563"/>
              <a:gd name="connsiteX0" fmla="*/ 0 w 6636436"/>
              <a:gd name="connsiteY0" fmla="*/ 0 h 1311563"/>
              <a:gd name="connsiteX1" fmla="*/ 5463418 w 6636436"/>
              <a:gd name="connsiteY1" fmla="*/ 9236 h 1311563"/>
              <a:gd name="connsiteX2" fmla="*/ 6636436 w 6636436"/>
              <a:gd name="connsiteY2" fmla="*/ 1311563 h 1311563"/>
              <a:gd name="connsiteX3" fmla="*/ 0 w 6636436"/>
              <a:gd name="connsiteY3" fmla="*/ 1311563 h 1311563"/>
              <a:gd name="connsiteX4" fmla="*/ 0 w 6636436"/>
              <a:gd name="connsiteY4" fmla="*/ 0 h 13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36" h="1311563">
                <a:moveTo>
                  <a:pt x="0" y="0"/>
                </a:moveTo>
                <a:lnTo>
                  <a:pt x="5463418" y="9236"/>
                </a:lnTo>
                <a:lnTo>
                  <a:pt x="6636436" y="1311563"/>
                </a:lnTo>
                <a:lnTo>
                  <a:pt x="0" y="1311563"/>
                </a:lnTo>
                <a:lnTo>
                  <a:pt x="0" y="0"/>
                </a:lnTo>
                <a:close/>
              </a:path>
            </a:pathLst>
          </a:custGeom>
          <a:solidFill>
            <a:srgbClr val="19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70" y="2501307"/>
            <a:ext cx="4572009" cy="4572009"/>
          </a:xfrm>
          <a:prstGeom prst="rect">
            <a:avLst/>
          </a:prstGeom>
        </p:spPr>
      </p:pic>
      <p:sp>
        <p:nvSpPr>
          <p:cNvPr id="15" name="Rectangle 11"/>
          <p:cNvSpPr/>
          <p:nvPr/>
        </p:nvSpPr>
        <p:spPr>
          <a:xfrm>
            <a:off x="10281920" y="0"/>
            <a:ext cx="1910080" cy="6867237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2854036 w 2863272"/>
              <a:gd name="connsiteY0" fmla="*/ 0 h 6867237"/>
              <a:gd name="connsiteX1" fmla="*/ 2863272 w 2863272"/>
              <a:gd name="connsiteY1" fmla="*/ 0 h 6867237"/>
              <a:gd name="connsiteX2" fmla="*/ 2863272 w 2863272"/>
              <a:gd name="connsiteY2" fmla="*/ 6858000 h 6867237"/>
              <a:gd name="connsiteX3" fmla="*/ 0 w 2863272"/>
              <a:gd name="connsiteY3" fmla="*/ 6867237 h 6867237"/>
              <a:gd name="connsiteX4" fmla="*/ 2854036 w 2863272"/>
              <a:gd name="connsiteY4" fmla="*/ 0 h 6867237"/>
              <a:gd name="connsiteX0" fmla="*/ 2346036 w 2355272"/>
              <a:gd name="connsiteY0" fmla="*/ 0 h 6867237"/>
              <a:gd name="connsiteX1" fmla="*/ 2355272 w 2355272"/>
              <a:gd name="connsiteY1" fmla="*/ 0 h 6867237"/>
              <a:gd name="connsiteX2" fmla="*/ 2355272 w 2355272"/>
              <a:gd name="connsiteY2" fmla="*/ 6858000 h 6867237"/>
              <a:gd name="connsiteX3" fmla="*/ 0 w 2355272"/>
              <a:gd name="connsiteY3" fmla="*/ 6867237 h 6867237"/>
              <a:gd name="connsiteX4" fmla="*/ 2346036 w 2355272"/>
              <a:gd name="connsiteY4" fmla="*/ 0 h 6867237"/>
              <a:gd name="connsiteX0" fmla="*/ 1422400 w 1431636"/>
              <a:gd name="connsiteY0" fmla="*/ 0 h 6941128"/>
              <a:gd name="connsiteX1" fmla="*/ 1431636 w 1431636"/>
              <a:gd name="connsiteY1" fmla="*/ 0 h 6941128"/>
              <a:gd name="connsiteX2" fmla="*/ 1431636 w 1431636"/>
              <a:gd name="connsiteY2" fmla="*/ 6858000 h 6941128"/>
              <a:gd name="connsiteX3" fmla="*/ 0 w 1431636"/>
              <a:gd name="connsiteY3" fmla="*/ 6941128 h 6941128"/>
              <a:gd name="connsiteX4" fmla="*/ 1422400 w 1431636"/>
              <a:gd name="connsiteY4" fmla="*/ 0 h 6941128"/>
              <a:gd name="connsiteX0" fmla="*/ 2281382 w 2290618"/>
              <a:gd name="connsiteY0" fmla="*/ 0 h 6867237"/>
              <a:gd name="connsiteX1" fmla="*/ 2290618 w 2290618"/>
              <a:gd name="connsiteY1" fmla="*/ 0 h 6867237"/>
              <a:gd name="connsiteX2" fmla="*/ 2290618 w 2290618"/>
              <a:gd name="connsiteY2" fmla="*/ 6858000 h 6867237"/>
              <a:gd name="connsiteX3" fmla="*/ 0 w 2290618"/>
              <a:gd name="connsiteY3" fmla="*/ 6867237 h 6867237"/>
              <a:gd name="connsiteX4" fmla="*/ 2281382 w 2290618"/>
              <a:gd name="connsiteY4" fmla="*/ 0 h 686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618" h="6867237">
                <a:moveTo>
                  <a:pt x="2281382" y="0"/>
                </a:moveTo>
                <a:lnTo>
                  <a:pt x="2290618" y="0"/>
                </a:lnTo>
                <a:lnTo>
                  <a:pt x="2290618" y="6858000"/>
                </a:lnTo>
                <a:lnTo>
                  <a:pt x="0" y="6867237"/>
                </a:lnTo>
                <a:lnTo>
                  <a:pt x="2281382" y="0"/>
                </a:lnTo>
                <a:close/>
              </a:path>
            </a:pathLst>
          </a:custGeom>
          <a:solidFill>
            <a:srgbClr val="19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1" name="Rectangle 11"/>
          <p:cNvSpPr/>
          <p:nvPr/>
        </p:nvSpPr>
        <p:spPr>
          <a:xfrm>
            <a:off x="9901381" y="5334001"/>
            <a:ext cx="2281382" cy="1537842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382" h="1535777">
                <a:moveTo>
                  <a:pt x="0" y="1531191"/>
                </a:moveTo>
                <a:lnTo>
                  <a:pt x="508000" y="0"/>
                </a:lnTo>
                <a:lnTo>
                  <a:pt x="2281382" y="1535777"/>
                </a:lnTo>
                <a:lnTo>
                  <a:pt x="0" y="1531191"/>
                </a:lnTo>
                <a:close/>
              </a:path>
            </a:pathLst>
          </a:cu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3" name="Rectangle 11"/>
          <p:cNvSpPr/>
          <p:nvPr/>
        </p:nvSpPr>
        <p:spPr>
          <a:xfrm flipH="1">
            <a:off x="-34352" y="-54326"/>
            <a:ext cx="2701658" cy="6867237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5144655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5144655 w 5153891"/>
              <a:gd name="connsiteY4" fmla="*/ 0 h 6858000"/>
              <a:gd name="connsiteX0" fmla="*/ 2854036 w 2863272"/>
              <a:gd name="connsiteY0" fmla="*/ 0 h 6867237"/>
              <a:gd name="connsiteX1" fmla="*/ 2863272 w 2863272"/>
              <a:gd name="connsiteY1" fmla="*/ 0 h 6867237"/>
              <a:gd name="connsiteX2" fmla="*/ 2863272 w 2863272"/>
              <a:gd name="connsiteY2" fmla="*/ 6858000 h 6867237"/>
              <a:gd name="connsiteX3" fmla="*/ 0 w 2863272"/>
              <a:gd name="connsiteY3" fmla="*/ 6867237 h 6867237"/>
              <a:gd name="connsiteX4" fmla="*/ 2854036 w 2863272"/>
              <a:gd name="connsiteY4" fmla="*/ 0 h 6867237"/>
              <a:gd name="connsiteX0" fmla="*/ 2346036 w 2355272"/>
              <a:gd name="connsiteY0" fmla="*/ 0 h 6867237"/>
              <a:gd name="connsiteX1" fmla="*/ 2355272 w 2355272"/>
              <a:gd name="connsiteY1" fmla="*/ 0 h 6867237"/>
              <a:gd name="connsiteX2" fmla="*/ 2355272 w 2355272"/>
              <a:gd name="connsiteY2" fmla="*/ 6858000 h 6867237"/>
              <a:gd name="connsiteX3" fmla="*/ 0 w 2355272"/>
              <a:gd name="connsiteY3" fmla="*/ 6867237 h 6867237"/>
              <a:gd name="connsiteX4" fmla="*/ 2346036 w 2355272"/>
              <a:gd name="connsiteY4" fmla="*/ 0 h 6867237"/>
              <a:gd name="connsiteX0" fmla="*/ 1422400 w 1431636"/>
              <a:gd name="connsiteY0" fmla="*/ 0 h 6941128"/>
              <a:gd name="connsiteX1" fmla="*/ 1431636 w 1431636"/>
              <a:gd name="connsiteY1" fmla="*/ 0 h 6941128"/>
              <a:gd name="connsiteX2" fmla="*/ 1431636 w 1431636"/>
              <a:gd name="connsiteY2" fmla="*/ 6858000 h 6941128"/>
              <a:gd name="connsiteX3" fmla="*/ 0 w 1431636"/>
              <a:gd name="connsiteY3" fmla="*/ 6941128 h 6941128"/>
              <a:gd name="connsiteX4" fmla="*/ 1422400 w 1431636"/>
              <a:gd name="connsiteY4" fmla="*/ 0 h 6941128"/>
              <a:gd name="connsiteX0" fmla="*/ 2281382 w 2290618"/>
              <a:gd name="connsiteY0" fmla="*/ 0 h 6867237"/>
              <a:gd name="connsiteX1" fmla="*/ 2290618 w 2290618"/>
              <a:gd name="connsiteY1" fmla="*/ 0 h 6867237"/>
              <a:gd name="connsiteX2" fmla="*/ 2290618 w 2290618"/>
              <a:gd name="connsiteY2" fmla="*/ 6858000 h 6867237"/>
              <a:gd name="connsiteX3" fmla="*/ 0 w 2290618"/>
              <a:gd name="connsiteY3" fmla="*/ 6867237 h 6867237"/>
              <a:gd name="connsiteX4" fmla="*/ 2281382 w 2290618"/>
              <a:gd name="connsiteY4" fmla="*/ 0 h 686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618" h="6867237">
                <a:moveTo>
                  <a:pt x="2281382" y="0"/>
                </a:moveTo>
                <a:lnTo>
                  <a:pt x="2290618" y="0"/>
                </a:lnTo>
                <a:lnTo>
                  <a:pt x="2290618" y="6858000"/>
                </a:lnTo>
                <a:lnTo>
                  <a:pt x="0" y="6867237"/>
                </a:lnTo>
                <a:lnTo>
                  <a:pt x="2281382" y="0"/>
                </a:lnTo>
                <a:close/>
              </a:path>
            </a:pathLst>
          </a:custGeom>
          <a:solidFill>
            <a:srgbClr val="19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10403465" y="3182322"/>
            <a:ext cx="1791855" cy="3680679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  <a:gd name="connsiteX0" fmla="*/ 166255 w 1773382"/>
              <a:gd name="connsiteY0" fmla="*/ 1734118 h 1734118"/>
              <a:gd name="connsiteX1" fmla="*/ 0 w 1773382"/>
              <a:gd name="connsiteY1" fmla="*/ 0 h 1734118"/>
              <a:gd name="connsiteX2" fmla="*/ 1773382 w 1773382"/>
              <a:gd name="connsiteY2" fmla="*/ 1535777 h 1734118"/>
              <a:gd name="connsiteX3" fmla="*/ 166255 w 1773382"/>
              <a:gd name="connsiteY3" fmla="*/ 1734118 h 1734118"/>
              <a:gd name="connsiteX0" fmla="*/ 166255 w 1958110"/>
              <a:gd name="connsiteY0" fmla="*/ 1734118 h 3251434"/>
              <a:gd name="connsiteX1" fmla="*/ 0 w 1958110"/>
              <a:gd name="connsiteY1" fmla="*/ 0 h 3251434"/>
              <a:gd name="connsiteX2" fmla="*/ 1958110 w 1958110"/>
              <a:gd name="connsiteY2" fmla="*/ 3251434 h 3251434"/>
              <a:gd name="connsiteX3" fmla="*/ 166255 w 1958110"/>
              <a:gd name="connsiteY3" fmla="*/ 1734118 h 3251434"/>
              <a:gd name="connsiteX0" fmla="*/ 0 w 1791855"/>
              <a:gd name="connsiteY0" fmla="*/ 2158420 h 3675736"/>
              <a:gd name="connsiteX1" fmla="*/ 1773382 w 1791855"/>
              <a:gd name="connsiteY1" fmla="*/ 0 h 3675736"/>
              <a:gd name="connsiteX2" fmla="*/ 1791855 w 1791855"/>
              <a:gd name="connsiteY2" fmla="*/ 3675736 h 3675736"/>
              <a:gd name="connsiteX3" fmla="*/ 0 w 1791855"/>
              <a:gd name="connsiteY3" fmla="*/ 2158420 h 367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1855" h="3675736">
                <a:moveTo>
                  <a:pt x="0" y="2158420"/>
                </a:moveTo>
                <a:lnTo>
                  <a:pt x="1773382" y="0"/>
                </a:lnTo>
                <a:cubicBezTo>
                  <a:pt x="1779540" y="1225245"/>
                  <a:pt x="1785697" y="2450491"/>
                  <a:pt x="1791855" y="3675736"/>
                </a:cubicBezTo>
                <a:lnTo>
                  <a:pt x="0" y="2158420"/>
                </a:lnTo>
                <a:close/>
              </a:path>
            </a:pathLst>
          </a:custGeom>
          <a:solidFill>
            <a:srgbClr val="213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4" name="Rectangle 11"/>
          <p:cNvSpPr/>
          <p:nvPr/>
        </p:nvSpPr>
        <p:spPr>
          <a:xfrm flipH="1">
            <a:off x="-182880" y="5140960"/>
            <a:ext cx="2971730" cy="1756499"/>
          </a:xfrm>
          <a:custGeom>
            <a:avLst/>
            <a:gdLst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5153891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153891"/>
              <a:gd name="connsiteY0" fmla="*/ 0 h 6858000"/>
              <a:gd name="connsiteX1" fmla="*/ 5153891 w 5153891"/>
              <a:gd name="connsiteY1" fmla="*/ 0 h 6858000"/>
              <a:gd name="connsiteX2" fmla="*/ 2872509 w 5153891"/>
              <a:gd name="connsiteY2" fmla="*/ 6858000 h 6858000"/>
              <a:gd name="connsiteX3" fmla="*/ 0 w 5153891"/>
              <a:gd name="connsiteY3" fmla="*/ 6858000 h 6858000"/>
              <a:gd name="connsiteX4" fmla="*/ 0 w 5153891"/>
              <a:gd name="connsiteY4" fmla="*/ 0 h 6858000"/>
              <a:gd name="connsiteX0" fmla="*/ 0 w 5800436"/>
              <a:gd name="connsiteY0" fmla="*/ 9237 h 6858000"/>
              <a:gd name="connsiteX1" fmla="*/ 5800436 w 5800436"/>
              <a:gd name="connsiteY1" fmla="*/ 0 h 6858000"/>
              <a:gd name="connsiteX2" fmla="*/ 3519054 w 5800436"/>
              <a:gd name="connsiteY2" fmla="*/ 6858000 h 6858000"/>
              <a:gd name="connsiteX3" fmla="*/ 646545 w 5800436"/>
              <a:gd name="connsiteY3" fmla="*/ 6858000 h 6858000"/>
              <a:gd name="connsiteX4" fmla="*/ 0 w 5800436"/>
              <a:gd name="connsiteY4" fmla="*/ 9237 h 6858000"/>
              <a:gd name="connsiteX0" fmla="*/ 0 w 5800436"/>
              <a:gd name="connsiteY0" fmla="*/ 9237 h 6867236"/>
              <a:gd name="connsiteX1" fmla="*/ 5800436 w 5800436"/>
              <a:gd name="connsiteY1" fmla="*/ 0 h 6867236"/>
              <a:gd name="connsiteX2" fmla="*/ 3519054 w 5800436"/>
              <a:gd name="connsiteY2" fmla="*/ 6858000 h 6867236"/>
              <a:gd name="connsiteX3" fmla="*/ 9236 w 5800436"/>
              <a:gd name="connsiteY3" fmla="*/ 6867236 h 6867236"/>
              <a:gd name="connsiteX4" fmla="*/ 0 w 5800436"/>
              <a:gd name="connsiteY4" fmla="*/ 9237 h 6867236"/>
              <a:gd name="connsiteX0" fmla="*/ 3805384 w 5791202"/>
              <a:gd name="connsiteY0" fmla="*/ 13 h 6867236"/>
              <a:gd name="connsiteX1" fmla="*/ 5791202 w 5791202"/>
              <a:gd name="connsiteY1" fmla="*/ 0 h 6867236"/>
              <a:gd name="connsiteX2" fmla="*/ 3509820 w 5791202"/>
              <a:gd name="connsiteY2" fmla="*/ 6858000 h 6867236"/>
              <a:gd name="connsiteX3" fmla="*/ 2 w 5791202"/>
              <a:gd name="connsiteY3" fmla="*/ 6867236 h 6867236"/>
              <a:gd name="connsiteX4" fmla="*/ 3805384 w 5791202"/>
              <a:gd name="connsiteY4" fmla="*/ 13 h 6867236"/>
              <a:gd name="connsiteX0" fmla="*/ 295564 w 2281382"/>
              <a:gd name="connsiteY0" fmla="*/ 13 h 6858000"/>
              <a:gd name="connsiteX1" fmla="*/ 2281382 w 2281382"/>
              <a:gd name="connsiteY1" fmla="*/ 0 h 6858000"/>
              <a:gd name="connsiteX2" fmla="*/ 0 w 2281382"/>
              <a:gd name="connsiteY2" fmla="*/ 6858000 h 6858000"/>
              <a:gd name="connsiteX3" fmla="*/ 295564 w 2281382"/>
              <a:gd name="connsiteY3" fmla="*/ 13 h 6858000"/>
              <a:gd name="connsiteX0" fmla="*/ 0 w 1985818"/>
              <a:gd name="connsiteY0" fmla="*/ 13 h 1305178"/>
              <a:gd name="connsiteX1" fmla="*/ 1985818 w 1985818"/>
              <a:gd name="connsiteY1" fmla="*/ 0 h 1305178"/>
              <a:gd name="connsiteX2" fmla="*/ 1560945 w 1985818"/>
              <a:gd name="connsiteY2" fmla="*/ 1305178 h 1305178"/>
              <a:gd name="connsiteX3" fmla="*/ 0 w 1985818"/>
              <a:gd name="connsiteY3" fmla="*/ 13 h 1305178"/>
              <a:gd name="connsiteX0" fmla="*/ 0 w 2281382"/>
              <a:gd name="connsiteY0" fmla="*/ 13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3 h 1425090"/>
              <a:gd name="connsiteX0" fmla="*/ 0 w 2281382"/>
              <a:gd name="connsiteY0" fmla="*/ 1402056 h 1425090"/>
              <a:gd name="connsiteX1" fmla="*/ 1985818 w 2281382"/>
              <a:gd name="connsiteY1" fmla="*/ 0 h 1425090"/>
              <a:gd name="connsiteX2" fmla="*/ 2281382 w 2281382"/>
              <a:gd name="connsiteY2" fmla="*/ 1425090 h 1425090"/>
              <a:gd name="connsiteX3" fmla="*/ 0 w 2281382"/>
              <a:gd name="connsiteY3" fmla="*/ 1402056 h 1425090"/>
              <a:gd name="connsiteX0" fmla="*/ 0 w 2281382"/>
              <a:gd name="connsiteY0" fmla="*/ 1512743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12743 h 1535777"/>
              <a:gd name="connsiteX0" fmla="*/ 0 w 2281382"/>
              <a:gd name="connsiteY0" fmla="*/ 1531191 h 1535777"/>
              <a:gd name="connsiteX1" fmla="*/ 508000 w 2281382"/>
              <a:gd name="connsiteY1" fmla="*/ 0 h 1535777"/>
              <a:gd name="connsiteX2" fmla="*/ 2281382 w 2281382"/>
              <a:gd name="connsiteY2" fmla="*/ 1535777 h 1535777"/>
              <a:gd name="connsiteX3" fmla="*/ 0 w 2281382"/>
              <a:gd name="connsiteY3" fmla="*/ 1531191 h 153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1382" h="1535777">
                <a:moveTo>
                  <a:pt x="0" y="1531191"/>
                </a:moveTo>
                <a:lnTo>
                  <a:pt x="508000" y="0"/>
                </a:lnTo>
                <a:lnTo>
                  <a:pt x="2281382" y="1535777"/>
                </a:lnTo>
                <a:lnTo>
                  <a:pt x="0" y="1531191"/>
                </a:lnTo>
                <a:close/>
              </a:path>
            </a:pathLst>
          </a:cu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Cond" panose="020B0506030403020204" pitchFamily="34" charset="0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213247" y="5887077"/>
            <a:ext cx="2454059" cy="1048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pc="3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Presented By:</a:t>
            </a:r>
          </a:p>
          <a:p>
            <a:r>
              <a:rPr lang="en-US" sz="2933" spc="300" dirty="0">
                <a:solidFill>
                  <a:schemeClr val="bg1"/>
                </a:solidFill>
                <a:latin typeface="Arial Narrow" panose="020B0606020202030204" pitchFamily="34" charset="0"/>
                <a:cs typeface="Microsoft Sans Serif"/>
              </a:rPr>
              <a:t>Steve Lowisz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4420976"/>
            <a:ext cx="1500134" cy="1445114"/>
          </a:xfrm>
          <a:prstGeom prst="rect">
            <a:avLst/>
          </a:prstGeom>
          <a:ln w="22225">
            <a:solidFill>
              <a:srgbClr val="192D4B"/>
            </a:solidFill>
          </a:ln>
        </p:spPr>
      </p:pic>
    </p:spTree>
    <p:extLst>
      <p:ext uri="{BB962C8B-B14F-4D97-AF65-F5344CB8AC3E}">
        <p14:creationId xmlns:p14="http://schemas.microsoft.com/office/powerpoint/2010/main" val="128561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-169" r="5400" b="169"/>
          <a:stretch/>
        </p:blipFill>
        <p:spPr>
          <a:xfrm>
            <a:off x="-135275" y="-27364"/>
            <a:ext cx="5847966" cy="6912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4945" y="0"/>
            <a:ext cx="6567055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62091" y="200039"/>
            <a:ext cx="5683164" cy="6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Recruiting: Who is the Expert?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00436" y="1220882"/>
            <a:ext cx="6216072" cy="57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eaLnBrk="0" hangingPunct="0"/>
            <a: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  <a:t>Common View of Recruiters</a:t>
            </a:r>
            <a:br>
              <a:rPr lang="en-US" sz="2600" dirty="0">
                <a:solidFill>
                  <a:srgbClr val="FFC000"/>
                </a:solidFill>
                <a:latin typeface="Arial Narrow" panose="020B0606020202030204" pitchFamily="34" charset="0"/>
              </a:rPr>
            </a:br>
            <a:endParaRPr lang="en-US" sz="2600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Expense Center vs. Profit Center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Administrative/Transactional/Necessary Evil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Little to no sales training or aptitude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Perceived lack of industry/position knowledge 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Not asking questions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Lack of consistent communication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Setting unrealistic expectations/no expectations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Allow the manager to lead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624945" y="-14746"/>
            <a:ext cx="6567055" cy="6947241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22260" y="4266258"/>
            <a:ext cx="686181" cy="726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27333" y="3133106"/>
            <a:ext cx="686181" cy="726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27334" y="5371698"/>
            <a:ext cx="686181" cy="726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26766" y="2005285"/>
            <a:ext cx="686181" cy="726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08294" y="867568"/>
            <a:ext cx="686181" cy="726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9560" y="763746"/>
            <a:ext cx="500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283E6C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3979" y="901725"/>
            <a:ext cx="2789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  <a:latin typeface="Arial Narrow" panose="020B0606020202030204" pitchFamily="34" charset="0"/>
              </a:rPr>
              <a:t>Proper Intake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31374" y="1901463"/>
            <a:ext cx="500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283E6C"/>
                </a:solidFill>
                <a:latin typeface="Arial Narrow" panose="020B0606020202030204" pitchFamily="34" charset="0"/>
              </a:rPr>
              <a:t>2</a:t>
            </a:r>
            <a:endParaRPr lang="en-US" sz="5400" b="0" cap="none" spc="0" dirty="0">
              <a:ln w="0"/>
              <a:solidFill>
                <a:srgbClr val="283E6C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36307" y="3017822"/>
            <a:ext cx="500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283E6C"/>
                </a:solidFill>
                <a:latin typeface="Arial Narrow" panose="020B0606020202030204" pitchFamily="34" charset="0"/>
              </a:rPr>
              <a:t>3</a:t>
            </a:r>
            <a:endParaRPr lang="en-US" sz="5400" b="0" cap="none" spc="0" dirty="0">
              <a:ln w="0"/>
              <a:solidFill>
                <a:srgbClr val="283E6C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22820" y="4371577"/>
            <a:ext cx="4089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  <a:latin typeface="Arial Narrow" panose="020B0606020202030204" pitchFamily="34" charset="0"/>
              </a:rPr>
              <a:t>Build Credibility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97074" y="4147040"/>
            <a:ext cx="500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283E6C"/>
                </a:solidFill>
                <a:latin typeface="Arial Narrow" panose="020B0606020202030204" pitchFamily="34" charset="0"/>
              </a:rPr>
              <a:t>4</a:t>
            </a:r>
            <a:endParaRPr lang="en-US" sz="5400" b="0" cap="none" spc="0" dirty="0">
              <a:ln w="0"/>
              <a:solidFill>
                <a:srgbClr val="283E6C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24149" y="5274944"/>
            <a:ext cx="500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283E6C"/>
                </a:solidFill>
                <a:latin typeface="Arial Narrow" panose="020B0606020202030204" pitchFamily="34" charset="0"/>
              </a:rPr>
              <a:t>5</a:t>
            </a:r>
            <a:endParaRPr lang="en-US" sz="5400" b="0" cap="none" spc="0" dirty="0">
              <a:ln w="0"/>
              <a:solidFill>
                <a:srgbClr val="283E6C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03979" y="2043032"/>
            <a:ext cx="41083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  <a:latin typeface="Arial Narrow" panose="020B0606020202030204" pitchFamily="34" charset="0"/>
              </a:rPr>
              <a:t>Effective Communication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22820" y="3159391"/>
            <a:ext cx="33656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  <a:latin typeface="Arial Narrow" panose="020B0606020202030204" pitchFamily="34" charset="0"/>
              </a:rPr>
              <a:t>Applicant Analysis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22819" y="5452549"/>
            <a:ext cx="3395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C000"/>
                </a:solidFill>
                <a:latin typeface="Arial Narrow" panose="020B0606020202030204" pitchFamily="34" charset="0"/>
              </a:rPr>
              <a:t>Metrics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20" y="-51673"/>
            <a:ext cx="6984169" cy="6984169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4318" y="710339"/>
            <a:ext cx="7239291" cy="62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63" tIns="40332" rIns="80663" bIns="40332">
            <a:spAutoFit/>
          </a:bodyPr>
          <a:lstStyle/>
          <a:p>
            <a:pPr eaLnBrk="0" hangingPunct="0"/>
            <a:r>
              <a:rPr lang="en-US" sz="3500" b="1" dirty="0">
                <a:solidFill>
                  <a:schemeClr val="bg1"/>
                </a:solidFill>
                <a:latin typeface="Arial Narrow" panose="020B0606020202030204" pitchFamily="34" charset="0"/>
              </a:rPr>
              <a:t>Keys</a:t>
            </a:r>
            <a:r>
              <a:rPr lang="en-US" sz="3500" dirty="0">
                <a:solidFill>
                  <a:schemeClr val="bg1"/>
                </a:solidFill>
                <a:latin typeface="Arial Narrow" panose="020B0606020202030204" pitchFamily="34" charset="0"/>
              </a:rPr>
              <a:t> to Leading the Hiring Manager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645" y="194897"/>
            <a:ext cx="106150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Arial Narrow" panose="020B0606020202030204" pitchFamily="34" charset="0"/>
              </a:rPr>
              <a:t>5 </a:t>
            </a:r>
            <a:endParaRPr lang="en-US" sz="1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3" grpId="0" animBg="1"/>
      <p:bldP spid="9" grpId="0" animBg="1"/>
      <p:bldP spid="10" grpId="0"/>
      <p:bldP spid="11" grpId="0"/>
      <p:bldP spid="25" grpId="0"/>
      <p:bldP spid="27" grpId="0"/>
      <p:bldP spid="23" grpId="0"/>
      <p:bldP spid="30" grpId="0"/>
      <p:bldP spid="32" grpId="0"/>
      <p:bldP spid="28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7" b="8338"/>
          <a:stretch/>
        </p:blipFill>
        <p:spPr>
          <a:xfrm>
            <a:off x="-242680" y="0"/>
            <a:ext cx="1250336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42680" y="4321088"/>
            <a:ext cx="6964218" cy="1890015"/>
          </a:xfrm>
          <a:custGeom>
            <a:avLst/>
            <a:gdLst>
              <a:gd name="connsiteX0" fmla="*/ 0 w 6964218"/>
              <a:gd name="connsiteY0" fmla="*/ 0 h 2082799"/>
              <a:gd name="connsiteX1" fmla="*/ 6964218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  <a:gd name="connsiteX0" fmla="*/ 0 w 6964218"/>
              <a:gd name="connsiteY0" fmla="*/ 0 h 2082799"/>
              <a:gd name="connsiteX1" fmla="*/ 5735782 w 6964218"/>
              <a:gd name="connsiteY1" fmla="*/ 0 h 2082799"/>
              <a:gd name="connsiteX2" fmla="*/ 6964218 w 6964218"/>
              <a:gd name="connsiteY2" fmla="*/ 2082799 h 2082799"/>
              <a:gd name="connsiteX3" fmla="*/ 0 w 6964218"/>
              <a:gd name="connsiteY3" fmla="*/ 2082799 h 2082799"/>
              <a:gd name="connsiteX4" fmla="*/ 0 w 6964218"/>
              <a:gd name="connsiteY4" fmla="*/ 0 h 208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4218" h="2082799">
                <a:moveTo>
                  <a:pt x="0" y="0"/>
                </a:moveTo>
                <a:lnTo>
                  <a:pt x="5735782" y="0"/>
                </a:lnTo>
                <a:lnTo>
                  <a:pt x="6964218" y="2082799"/>
                </a:lnTo>
                <a:lnTo>
                  <a:pt x="0" y="20827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4664" y="4648312"/>
            <a:ext cx="7086256" cy="12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619" tIns="40308" rIns="80619" bIns="40308">
            <a:spAutoFit/>
          </a:bodyPr>
          <a:lstStyle/>
          <a:p>
            <a:pPr eaLnBrk="0" hangingPunct="0"/>
            <a:r>
              <a:rPr lang="en-US" sz="7500" dirty="0">
                <a:ln w="22225">
                  <a:noFill/>
                  <a:prstDash val="solid"/>
                </a:ln>
                <a:solidFill>
                  <a:srgbClr val="283E6C"/>
                </a:solidFill>
                <a:latin typeface="Arial Narrow" panose="020B0606020202030204" pitchFamily="34" charset="0"/>
              </a:rPr>
              <a:t>Proper Intake</a:t>
            </a:r>
          </a:p>
        </p:txBody>
      </p:sp>
    </p:spTree>
    <p:extLst>
      <p:ext uri="{BB962C8B-B14F-4D97-AF65-F5344CB8AC3E}">
        <p14:creationId xmlns:p14="http://schemas.microsoft.com/office/powerpoint/2010/main" val="268131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24945" y="-5824"/>
            <a:ext cx="6567055" cy="6858000"/>
          </a:xfrm>
          <a:prstGeom prst="rect">
            <a:avLst/>
          </a:prstGeom>
          <a:solidFill>
            <a:srgbClr val="28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77246" y="1465489"/>
            <a:ext cx="4895507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Serve as a crutch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Exclude top performing candidates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Can’t predict performance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“I’m looking for what it says here”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The perfect candidate syndrome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Recruiters stop asking questions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Hire for skill – fire for competencies</a:t>
            </a:r>
          </a:p>
          <a:p>
            <a:pPr marL="350904" lvl="1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6290" y="5973767"/>
            <a:ext cx="3510254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2" tIns="47482" rIns="94962" bIns="47482">
            <a:spAutoFit/>
          </a:bodyPr>
          <a:lstStyle/>
          <a:p>
            <a:pPr defTabSz="948127" eaLnBrk="0" hangingPunct="0">
              <a:lnSpc>
                <a:spcPct val="90000"/>
              </a:lnSpc>
            </a:pP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Proper Intake</a:t>
            </a:r>
            <a:endParaRPr lang="en-US" sz="4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883613" y="202218"/>
            <a:ext cx="5479355" cy="90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2" tIns="47482" rIns="94962" bIns="47482">
            <a:spAutoFit/>
          </a:bodyPr>
          <a:lstStyle/>
          <a:p>
            <a:pPr indent="-53860" defTabSz="948127" eaLnBrk="0" hangingPunct="0">
              <a:lnSpc>
                <a:spcPct val="150000"/>
              </a:lnSpc>
            </a:pPr>
            <a:r>
              <a:rPr lang="en-US" sz="3500" b="1" dirty="0">
                <a:solidFill>
                  <a:srgbClr val="FFC000"/>
                </a:solidFill>
                <a:latin typeface="Arial Narrow" panose="020B0606020202030204" pitchFamily="34" charset="0"/>
              </a:rPr>
              <a:t>Beware the Job Description!</a:t>
            </a:r>
          </a:p>
        </p:txBody>
      </p:sp>
    </p:spTree>
    <p:extLst>
      <p:ext uri="{BB962C8B-B14F-4D97-AF65-F5344CB8AC3E}">
        <p14:creationId xmlns:p14="http://schemas.microsoft.com/office/powerpoint/2010/main" val="5698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33748" y="0"/>
            <a:ext cx="6567055" cy="6858000"/>
          </a:xfrm>
          <a:prstGeom prst="rect">
            <a:avLst/>
          </a:prstGeom>
          <a:solidFill>
            <a:srgbClr val="477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6" t="11144" r="2746" b="13839"/>
          <a:stretch/>
        </p:blipFill>
        <p:spPr>
          <a:xfrm>
            <a:off x="490989" y="1641735"/>
            <a:ext cx="4694701" cy="4066793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240874" y="1367950"/>
            <a:ext cx="5156544" cy="4449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Aft>
                <a:spcPts val="1059"/>
              </a:spcAft>
            </a:pPr>
            <a:r>
              <a:rPr lang="en-US" sz="2200" b="1" dirty="0">
                <a:latin typeface="Arial Narrow" panose="020B0606020202030204" pitchFamily="34" charset="0"/>
              </a:rPr>
              <a:t>The job description should include:</a:t>
            </a:r>
            <a:br>
              <a:rPr lang="en-US" sz="2200" b="1" dirty="0">
                <a:latin typeface="Arial Narrow" panose="020B0606020202030204" pitchFamily="34" charset="0"/>
              </a:rPr>
            </a:br>
            <a:endParaRPr lang="en-US" sz="2200" b="1" dirty="0">
              <a:latin typeface="Arial Narrow" panose="020B0606020202030204" pitchFamily="34" charset="0"/>
            </a:endParaRP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Company Background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Position Summary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Reporting Relationships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Major Responsibilities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Ideal Experience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Critical Competencies for Success</a:t>
            </a:r>
          </a:p>
          <a:p>
            <a:pPr marL="808104" lvl="2" indent="-302503" eaLnBrk="0" hangingPunct="0">
              <a:spcAft>
                <a:spcPts val="1059"/>
              </a:spcAft>
              <a:buFont typeface="Arial" pitchFamily="34" charset="0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Short term Objectives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162039" y="239889"/>
            <a:ext cx="2937598" cy="58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2" tIns="47482" rIns="94962" bIns="47482">
            <a:spAutoFit/>
          </a:bodyPr>
          <a:lstStyle/>
          <a:p>
            <a:pPr defTabSz="948127" eaLnBrk="0" hangingPunct="0">
              <a:lnSpc>
                <a:spcPct val="90000"/>
              </a:lnSpc>
            </a:pPr>
            <a:r>
              <a:rPr lang="en-US" sz="3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Proper Intake</a:t>
            </a:r>
            <a:endParaRPr lang="en-US" sz="3500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8334" y="962107"/>
            <a:ext cx="621130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What is the Job title?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How many positions are we recruiting for?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What is the location of the role (s)?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What is the Reporting structure?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Manager vs Individual Contributor?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What is the team structure?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How long has the position been open?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Any difficulties facing the team?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Will they have budget or P/L responsibilities?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Will there be advancement opportunities?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114" y="162252"/>
            <a:ext cx="5368452" cy="59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2" tIns="47482" rIns="94962" bIns="47482">
            <a:spAutoFit/>
          </a:bodyPr>
          <a:lstStyle/>
          <a:p>
            <a:pPr indent="-53860" defTabSz="948127" eaLnBrk="0" hangingPunct="0">
              <a:lnSpc>
                <a:spcPct val="150000"/>
              </a:lnSpc>
            </a:pP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Job Intake Question Checklist - Basics</a:t>
            </a:r>
          </a:p>
        </p:txBody>
      </p:sp>
    </p:spTree>
    <p:extLst>
      <p:ext uri="{BB962C8B-B14F-4D97-AF65-F5344CB8AC3E}">
        <p14:creationId xmlns:p14="http://schemas.microsoft.com/office/powerpoint/2010/main" val="24576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01896" y="0"/>
            <a:ext cx="6498907" cy="6858000"/>
          </a:xfrm>
          <a:prstGeom prst="rect">
            <a:avLst/>
          </a:prstGeom>
          <a:solidFill>
            <a:srgbClr val="8E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1238" y="259281"/>
            <a:ext cx="3510254" cy="8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2" tIns="47482" rIns="94962" bIns="47482">
            <a:spAutoFit/>
          </a:bodyPr>
          <a:lstStyle/>
          <a:p>
            <a:pPr defTabSz="948127" eaLnBrk="0" hangingPunct="0">
              <a:lnSpc>
                <a:spcPct val="90000"/>
              </a:lnSpc>
            </a:pP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From the </a:t>
            </a:r>
          </a:p>
          <a:p>
            <a:pPr defTabSz="948127" eaLnBrk="0" hangingPunct="0">
              <a:lnSpc>
                <a:spcPct val="90000"/>
              </a:lnSpc>
            </a:pPr>
            <a:r>
              <a:rPr lang="en-US" sz="33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Recruiter’s View..</a:t>
            </a:r>
            <a:endParaRPr lang="en-US" sz="3300" b="1" u="sng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1566" y="1282185"/>
            <a:ext cx="61319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Reason for the opening?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Must haves versus like to haves?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Years of experience?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Short term objectives?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Long term objectives?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Compensation?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Why the manager stays/joined?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Why candidate would work for manager?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Restate intake email - CYA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825587" y="79037"/>
            <a:ext cx="6292523" cy="80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62" tIns="47482" rIns="94962" bIns="47482">
            <a:spAutoFit/>
          </a:bodyPr>
          <a:lstStyle/>
          <a:p>
            <a:pPr indent="-53860" defTabSz="948127" eaLnBrk="0" hangingPunct="0">
              <a:lnSpc>
                <a:spcPct val="150000"/>
              </a:lnSpc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Job Intake Question Checklist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7" y="1363121"/>
            <a:ext cx="5268475" cy="54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afc9a05ec7c8efe8ba4a2cc1dc398d2cd33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11885</TotalTime>
  <Words>799</Words>
  <Application>Microsoft Office PowerPoint</Application>
  <PresentationFormat>Widescreen</PresentationFormat>
  <Paragraphs>205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MS PGothic</vt:lpstr>
      <vt:lpstr>Arial</vt:lpstr>
      <vt:lpstr>Arial Narrow</vt:lpstr>
      <vt:lpstr>Calibri</vt:lpstr>
      <vt:lpstr>Calibri Light</vt:lpstr>
      <vt:lpstr>Microsoft Sans Serif</vt:lpstr>
      <vt:lpstr>Myriad Pro Cond</vt:lpstr>
      <vt:lpstr>Myriad Pro Condensed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King</dc:creator>
  <cp:lastModifiedBy>Stephen Lowisz</cp:lastModifiedBy>
  <cp:revision>493</cp:revision>
  <dcterms:created xsi:type="dcterms:W3CDTF">2014-08-06T18:24:09Z</dcterms:created>
  <dcterms:modified xsi:type="dcterms:W3CDTF">2016-05-11T13:33:06Z</dcterms:modified>
</cp:coreProperties>
</file>